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sldIdLst>
    <p:sldId id="256" r:id="rId5"/>
    <p:sldId id="257" r:id="rId6"/>
    <p:sldId id="3368" r:id="rId7"/>
    <p:sldId id="308" r:id="rId8"/>
    <p:sldId id="259" r:id="rId9"/>
    <p:sldId id="1195" r:id="rId10"/>
    <p:sldId id="260" r:id="rId11"/>
    <p:sldId id="3379" r:id="rId12"/>
    <p:sldId id="3370" r:id="rId13"/>
    <p:sldId id="3372" r:id="rId14"/>
    <p:sldId id="3377" r:id="rId15"/>
    <p:sldId id="26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6327"/>
  </p:normalViewPr>
  <p:slideViewPr>
    <p:cSldViewPr snapToGrid="0" snapToObjects="1">
      <p:cViewPr varScale="1">
        <p:scale>
          <a:sx n="109" d="100"/>
          <a:sy n="109" d="100"/>
        </p:scale>
        <p:origin x="72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9DCD76-DC41-7A43-B69B-921D7E803379}" type="doc">
      <dgm:prSet loTypeId="urn:microsoft.com/office/officeart/2005/8/layout/cycle3" loCatId="" qsTypeId="urn:microsoft.com/office/officeart/2005/8/quickstyle/simple4" qsCatId="simple" csTypeId="urn:microsoft.com/office/officeart/2005/8/colors/accent1_2" csCatId="accent1" phldr="1"/>
      <dgm:spPr/>
      <dgm:t>
        <a:bodyPr/>
        <a:lstStyle/>
        <a:p>
          <a:endParaRPr lang="en-US"/>
        </a:p>
      </dgm:t>
    </dgm:pt>
    <dgm:pt modelId="{B9CECA36-B610-9C4F-8D3D-D8C3F9541CED}">
      <dgm:prSet phldrT="[Text]" custT="1"/>
      <dgm:spPr/>
      <dgm:t>
        <a:bodyPr/>
        <a:lstStyle/>
        <a:p>
          <a:r>
            <a:rPr lang="en-US" sz="1800" dirty="0"/>
            <a:t>Inspire Learning</a:t>
          </a:r>
        </a:p>
      </dgm:t>
    </dgm:pt>
    <dgm:pt modelId="{661DD66E-D229-F74C-B8B7-0DFB4ED9B540}" type="parTrans" cxnId="{6A4D7BA2-4C88-BF4B-90E6-3F1DFC34267C}">
      <dgm:prSet/>
      <dgm:spPr/>
      <dgm:t>
        <a:bodyPr/>
        <a:lstStyle/>
        <a:p>
          <a:endParaRPr lang="en-US" sz="1800"/>
        </a:p>
      </dgm:t>
    </dgm:pt>
    <dgm:pt modelId="{E591F02C-5F72-5A43-8E31-9D24281DA7EE}" type="sibTrans" cxnId="{6A4D7BA2-4C88-BF4B-90E6-3F1DFC34267C}">
      <dgm:prSet/>
      <dgm:spPr/>
      <dgm:t>
        <a:bodyPr/>
        <a:lstStyle/>
        <a:p>
          <a:endParaRPr lang="en-US" sz="1800"/>
        </a:p>
      </dgm:t>
    </dgm:pt>
    <dgm:pt modelId="{54AAA0A9-F581-6E49-92C4-148E671D4F8B}">
      <dgm:prSet phldrT="[Text]" custT="1"/>
      <dgm:spPr/>
      <dgm:t>
        <a:bodyPr/>
        <a:lstStyle/>
        <a:p>
          <a:r>
            <a:rPr lang="en-US" sz="1800" dirty="0"/>
            <a:t>Work Together</a:t>
          </a:r>
        </a:p>
      </dgm:t>
    </dgm:pt>
    <dgm:pt modelId="{72981DCE-1E51-E44A-B3E0-241C3A39F5F3}" type="parTrans" cxnId="{DE14BFDE-6378-214A-8794-E6C61CE6C8C8}">
      <dgm:prSet/>
      <dgm:spPr/>
      <dgm:t>
        <a:bodyPr/>
        <a:lstStyle/>
        <a:p>
          <a:endParaRPr lang="en-US" sz="1800"/>
        </a:p>
      </dgm:t>
    </dgm:pt>
    <dgm:pt modelId="{8F4E0D64-0290-FC4D-B090-8E6FEB681D84}" type="sibTrans" cxnId="{DE14BFDE-6378-214A-8794-E6C61CE6C8C8}">
      <dgm:prSet/>
      <dgm:spPr/>
      <dgm:t>
        <a:bodyPr/>
        <a:lstStyle/>
        <a:p>
          <a:endParaRPr lang="en-US" sz="1800"/>
        </a:p>
      </dgm:t>
    </dgm:pt>
    <dgm:pt modelId="{6EFF2D95-742E-E34D-8C52-CB72D04FC448}">
      <dgm:prSet phldrT="[Text]" custT="1"/>
      <dgm:spPr/>
      <dgm:t>
        <a:bodyPr/>
        <a:lstStyle/>
        <a:p>
          <a:r>
            <a:rPr lang="en-US" sz="1800" dirty="0"/>
            <a:t>Act with Integrity</a:t>
          </a:r>
        </a:p>
      </dgm:t>
    </dgm:pt>
    <dgm:pt modelId="{583DCF48-8610-394A-801B-8C8B6F2C8707}" type="parTrans" cxnId="{48FB4434-9C13-1A40-955E-6FBA5FAED933}">
      <dgm:prSet/>
      <dgm:spPr/>
      <dgm:t>
        <a:bodyPr/>
        <a:lstStyle/>
        <a:p>
          <a:endParaRPr lang="en-US" sz="1800"/>
        </a:p>
      </dgm:t>
    </dgm:pt>
    <dgm:pt modelId="{242FF23E-E424-DF46-9266-48C030650E17}" type="sibTrans" cxnId="{48FB4434-9C13-1A40-955E-6FBA5FAED933}">
      <dgm:prSet/>
      <dgm:spPr/>
      <dgm:t>
        <a:bodyPr/>
        <a:lstStyle/>
        <a:p>
          <a:endParaRPr lang="en-US" sz="1800"/>
        </a:p>
      </dgm:t>
    </dgm:pt>
    <dgm:pt modelId="{BF5470CD-4C02-B44E-A38E-099D0CBC62A3}">
      <dgm:prSet phldrT="[Text]" custT="1"/>
      <dgm:spPr/>
      <dgm:t>
        <a:bodyPr/>
        <a:lstStyle/>
        <a:p>
          <a:r>
            <a:rPr lang="en-US" sz="1800" dirty="0"/>
            <a:t>Strive for Excellence</a:t>
          </a:r>
        </a:p>
      </dgm:t>
    </dgm:pt>
    <dgm:pt modelId="{FD8EBE7B-19CF-5C47-B1A8-A6068D0A20D2}" type="parTrans" cxnId="{202C7A51-2F88-F141-9BEA-2972B8DDB8FE}">
      <dgm:prSet/>
      <dgm:spPr/>
      <dgm:t>
        <a:bodyPr/>
        <a:lstStyle/>
        <a:p>
          <a:endParaRPr lang="en-US" sz="1800"/>
        </a:p>
      </dgm:t>
    </dgm:pt>
    <dgm:pt modelId="{26A31A31-B402-094A-836D-E5349002919A}" type="sibTrans" cxnId="{202C7A51-2F88-F141-9BEA-2972B8DDB8FE}">
      <dgm:prSet/>
      <dgm:spPr/>
      <dgm:t>
        <a:bodyPr/>
        <a:lstStyle/>
        <a:p>
          <a:endParaRPr lang="en-US" sz="1800"/>
        </a:p>
      </dgm:t>
    </dgm:pt>
    <dgm:pt modelId="{6B6A4A6F-EDFE-0F43-8C4B-D8184B2083A0}" type="pres">
      <dgm:prSet presAssocID="{669DCD76-DC41-7A43-B69B-921D7E803379}" presName="Name0" presStyleCnt="0">
        <dgm:presLayoutVars>
          <dgm:dir/>
          <dgm:resizeHandles val="exact"/>
        </dgm:presLayoutVars>
      </dgm:prSet>
      <dgm:spPr/>
    </dgm:pt>
    <dgm:pt modelId="{65587E83-40E6-A148-B07C-E9D5AF0D1847}" type="pres">
      <dgm:prSet presAssocID="{669DCD76-DC41-7A43-B69B-921D7E803379}" presName="cycle" presStyleCnt="0"/>
      <dgm:spPr/>
    </dgm:pt>
    <dgm:pt modelId="{A222353A-4FC2-3049-9C8E-C64637F0E5DB}" type="pres">
      <dgm:prSet presAssocID="{B9CECA36-B610-9C4F-8D3D-D8C3F9541CED}" presName="nodeFirstNode" presStyleLbl="node1" presStyleIdx="0" presStyleCnt="4">
        <dgm:presLayoutVars>
          <dgm:bulletEnabled val="1"/>
        </dgm:presLayoutVars>
      </dgm:prSet>
      <dgm:spPr/>
    </dgm:pt>
    <dgm:pt modelId="{E5C1B2A2-BAB1-AB43-A83F-F6FEE28AD859}" type="pres">
      <dgm:prSet presAssocID="{E591F02C-5F72-5A43-8E31-9D24281DA7EE}" presName="sibTransFirstNode" presStyleLbl="bgShp" presStyleIdx="0" presStyleCnt="1"/>
      <dgm:spPr/>
    </dgm:pt>
    <dgm:pt modelId="{4D3ADB89-932A-5846-86D9-E2DB1776C5F5}" type="pres">
      <dgm:prSet presAssocID="{54AAA0A9-F581-6E49-92C4-148E671D4F8B}" presName="nodeFollowingNodes" presStyleLbl="node1" presStyleIdx="1" presStyleCnt="4">
        <dgm:presLayoutVars>
          <dgm:bulletEnabled val="1"/>
        </dgm:presLayoutVars>
      </dgm:prSet>
      <dgm:spPr/>
    </dgm:pt>
    <dgm:pt modelId="{14C029AE-2DE0-0B42-8144-291A4ADE78DB}" type="pres">
      <dgm:prSet presAssocID="{6EFF2D95-742E-E34D-8C52-CB72D04FC448}" presName="nodeFollowingNodes" presStyleLbl="node1" presStyleIdx="2" presStyleCnt="4">
        <dgm:presLayoutVars>
          <dgm:bulletEnabled val="1"/>
        </dgm:presLayoutVars>
      </dgm:prSet>
      <dgm:spPr/>
    </dgm:pt>
    <dgm:pt modelId="{819AC802-12F6-4E42-901B-CF8FFCE543C0}" type="pres">
      <dgm:prSet presAssocID="{BF5470CD-4C02-B44E-A38E-099D0CBC62A3}" presName="nodeFollowingNodes" presStyleLbl="node1" presStyleIdx="3" presStyleCnt="4">
        <dgm:presLayoutVars>
          <dgm:bulletEnabled val="1"/>
        </dgm:presLayoutVars>
      </dgm:prSet>
      <dgm:spPr/>
    </dgm:pt>
  </dgm:ptLst>
  <dgm:cxnLst>
    <dgm:cxn modelId="{A1C4DC07-9F8C-F24A-8DEE-DF47E6F56FEF}" type="presOf" srcId="{54AAA0A9-F581-6E49-92C4-148E671D4F8B}" destId="{4D3ADB89-932A-5846-86D9-E2DB1776C5F5}" srcOrd="0" destOrd="0" presId="urn:microsoft.com/office/officeart/2005/8/layout/cycle3"/>
    <dgm:cxn modelId="{48FB4434-9C13-1A40-955E-6FBA5FAED933}" srcId="{669DCD76-DC41-7A43-B69B-921D7E803379}" destId="{6EFF2D95-742E-E34D-8C52-CB72D04FC448}" srcOrd="2" destOrd="0" parTransId="{583DCF48-8610-394A-801B-8C8B6F2C8707}" sibTransId="{242FF23E-E424-DF46-9266-48C030650E17}"/>
    <dgm:cxn modelId="{202C7A51-2F88-F141-9BEA-2972B8DDB8FE}" srcId="{669DCD76-DC41-7A43-B69B-921D7E803379}" destId="{BF5470CD-4C02-B44E-A38E-099D0CBC62A3}" srcOrd="3" destOrd="0" parTransId="{FD8EBE7B-19CF-5C47-B1A8-A6068D0A20D2}" sibTransId="{26A31A31-B402-094A-836D-E5349002919A}"/>
    <dgm:cxn modelId="{3070AA91-2AC9-824E-A750-6AFBDEE66368}" type="presOf" srcId="{BF5470CD-4C02-B44E-A38E-099D0CBC62A3}" destId="{819AC802-12F6-4E42-901B-CF8FFCE543C0}" srcOrd="0" destOrd="0" presId="urn:microsoft.com/office/officeart/2005/8/layout/cycle3"/>
    <dgm:cxn modelId="{6A4D7BA2-4C88-BF4B-90E6-3F1DFC34267C}" srcId="{669DCD76-DC41-7A43-B69B-921D7E803379}" destId="{B9CECA36-B610-9C4F-8D3D-D8C3F9541CED}" srcOrd="0" destOrd="0" parTransId="{661DD66E-D229-F74C-B8B7-0DFB4ED9B540}" sibTransId="{E591F02C-5F72-5A43-8E31-9D24281DA7EE}"/>
    <dgm:cxn modelId="{3B2693C2-9C29-BB47-937F-E3DC63DC4AC0}" type="presOf" srcId="{669DCD76-DC41-7A43-B69B-921D7E803379}" destId="{6B6A4A6F-EDFE-0F43-8C4B-D8184B2083A0}" srcOrd="0" destOrd="0" presId="urn:microsoft.com/office/officeart/2005/8/layout/cycle3"/>
    <dgm:cxn modelId="{5E665EC9-30D1-DF42-ACD7-97CBB1F8E8E9}" type="presOf" srcId="{E591F02C-5F72-5A43-8E31-9D24281DA7EE}" destId="{E5C1B2A2-BAB1-AB43-A83F-F6FEE28AD859}" srcOrd="0" destOrd="0" presId="urn:microsoft.com/office/officeart/2005/8/layout/cycle3"/>
    <dgm:cxn modelId="{DE14BFDE-6378-214A-8794-E6C61CE6C8C8}" srcId="{669DCD76-DC41-7A43-B69B-921D7E803379}" destId="{54AAA0A9-F581-6E49-92C4-148E671D4F8B}" srcOrd="1" destOrd="0" parTransId="{72981DCE-1E51-E44A-B3E0-241C3A39F5F3}" sibTransId="{8F4E0D64-0290-FC4D-B090-8E6FEB681D84}"/>
    <dgm:cxn modelId="{326987E8-4329-7B4A-BD22-788A1438EF2F}" type="presOf" srcId="{6EFF2D95-742E-E34D-8C52-CB72D04FC448}" destId="{14C029AE-2DE0-0B42-8144-291A4ADE78DB}" srcOrd="0" destOrd="0" presId="urn:microsoft.com/office/officeart/2005/8/layout/cycle3"/>
    <dgm:cxn modelId="{BB631EF6-6EAE-074F-9710-90912AED1B2D}" type="presOf" srcId="{B9CECA36-B610-9C4F-8D3D-D8C3F9541CED}" destId="{A222353A-4FC2-3049-9C8E-C64637F0E5DB}" srcOrd="0" destOrd="0" presId="urn:microsoft.com/office/officeart/2005/8/layout/cycle3"/>
    <dgm:cxn modelId="{A2E6B03D-D05F-4A40-98EA-DA62150CD3D0}" type="presParOf" srcId="{6B6A4A6F-EDFE-0F43-8C4B-D8184B2083A0}" destId="{65587E83-40E6-A148-B07C-E9D5AF0D1847}" srcOrd="0" destOrd="0" presId="urn:microsoft.com/office/officeart/2005/8/layout/cycle3"/>
    <dgm:cxn modelId="{5AB80852-9487-854D-B92A-75A2172D7D07}" type="presParOf" srcId="{65587E83-40E6-A148-B07C-E9D5AF0D1847}" destId="{A222353A-4FC2-3049-9C8E-C64637F0E5DB}" srcOrd="0" destOrd="0" presId="urn:microsoft.com/office/officeart/2005/8/layout/cycle3"/>
    <dgm:cxn modelId="{F32973FB-5EC8-CA4D-90AC-0BF45B12E8BC}" type="presParOf" srcId="{65587E83-40E6-A148-B07C-E9D5AF0D1847}" destId="{E5C1B2A2-BAB1-AB43-A83F-F6FEE28AD859}" srcOrd="1" destOrd="0" presId="urn:microsoft.com/office/officeart/2005/8/layout/cycle3"/>
    <dgm:cxn modelId="{1C0014F2-2575-E340-99E1-8EC54E82DE4A}" type="presParOf" srcId="{65587E83-40E6-A148-B07C-E9D5AF0D1847}" destId="{4D3ADB89-932A-5846-86D9-E2DB1776C5F5}" srcOrd="2" destOrd="0" presId="urn:microsoft.com/office/officeart/2005/8/layout/cycle3"/>
    <dgm:cxn modelId="{9AEBFA8A-B413-5C45-BE78-559FD0574DBD}" type="presParOf" srcId="{65587E83-40E6-A148-B07C-E9D5AF0D1847}" destId="{14C029AE-2DE0-0B42-8144-291A4ADE78DB}" srcOrd="3" destOrd="0" presId="urn:microsoft.com/office/officeart/2005/8/layout/cycle3"/>
    <dgm:cxn modelId="{9440A39A-F1E0-CC41-ACBE-93B0F12CEB17}" type="presParOf" srcId="{65587E83-40E6-A148-B07C-E9D5AF0D1847}" destId="{819AC802-12F6-4E42-901B-CF8FFCE543C0}" srcOrd="4"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C1B2A2-BAB1-AB43-A83F-F6FEE28AD859}">
      <dsp:nvSpPr>
        <dsp:cNvPr id="0" name=""/>
        <dsp:cNvSpPr/>
      </dsp:nvSpPr>
      <dsp:spPr>
        <a:xfrm>
          <a:off x="423314" y="-13732"/>
          <a:ext cx="2149767" cy="2149767"/>
        </a:xfrm>
        <a:prstGeom prst="circularArrow">
          <a:avLst>
            <a:gd name="adj1" fmla="val 4668"/>
            <a:gd name="adj2" fmla="val 272909"/>
            <a:gd name="adj3" fmla="val 13358897"/>
            <a:gd name="adj4" fmla="val 17682205"/>
            <a:gd name="adj5" fmla="val 484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A222353A-4FC2-3049-9C8E-C64637F0E5DB}">
      <dsp:nvSpPr>
        <dsp:cNvPr id="0" name=""/>
        <dsp:cNvSpPr/>
      </dsp:nvSpPr>
      <dsp:spPr>
        <a:xfrm>
          <a:off x="883703" y="8"/>
          <a:ext cx="1228990" cy="61449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Inspire Learning</a:t>
          </a:r>
        </a:p>
      </dsp:txBody>
      <dsp:txXfrm>
        <a:off x="913700" y="30005"/>
        <a:ext cx="1168996" cy="554501"/>
      </dsp:txXfrm>
    </dsp:sp>
    <dsp:sp modelId="{4D3ADB89-932A-5846-86D9-E2DB1776C5F5}">
      <dsp:nvSpPr>
        <dsp:cNvPr id="0" name=""/>
        <dsp:cNvSpPr/>
      </dsp:nvSpPr>
      <dsp:spPr>
        <a:xfrm>
          <a:off x="1655612" y="771918"/>
          <a:ext cx="1228990" cy="61449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Work Together</a:t>
          </a:r>
        </a:p>
      </dsp:txBody>
      <dsp:txXfrm>
        <a:off x="1685609" y="801915"/>
        <a:ext cx="1168996" cy="554501"/>
      </dsp:txXfrm>
    </dsp:sp>
    <dsp:sp modelId="{14C029AE-2DE0-0B42-8144-291A4ADE78DB}">
      <dsp:nvSpPr>
        <dsp:cNvPr id="0" name=""/>
        <dsp:cNvSpPr/>
      </dsp:nvSpPr>
      <dsp:spPr>
        <a:xfrm>
          <a:off x="883703" y="1543827"/>
          <a:ext cx="1228990" cy="61449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Act with Integrity</a:t>
          </a:r>
        </a:p>
      </dsp:txBody>
      <dsp:txXfrm>
        <a:off x="913700" y="1573824"/>
        <a:ext cx="1168996" cy="554501"/>
      </dsp:txXfrm>
    </dsp:sp>
    <dsp:sp modelId="{819AC802-12F6-4E42-901B-CF8FFCE543C0}">
      <dsp:nvSpPr>
        <dsp:cNvPr id="0" name=""/>
        <dsp:cNvSpPr/>
      </dsp:nvSpPr>
      <dsp:spPr>
        <a:xfrm>
          <a:off x="111793" y="771918"/>
          <a:ext cx="1228990" cy="61449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Strive for Excellence</a:t>
          </a:r>
        </a:p>
      </dsp:txBody>
      <dsp:txXfrm>
        <a:off x="141790" y="801915"/>
        <a:ext cx="1168996" cy="554501"/>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433CAC-D371-45AD-8896-FA45356FDCE9}" type="datetimeFigureOut">
              <a:rPr lang="en-GB" smtClean="0"/>
              <a:t>24/11/2022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65CFCE-564A-4625-8FF9-F7EE2B3A00FE}" type="slidenum">
              <a:rPr lang="en-GB" smtClean="0"/>
              <a:t>‹#›</a:t>
            </a:fld>
            <a:endParaRPr lang="en-GB"/>
          </a:p>
        </p:txBody>
      </p:sp>
    </p:spTree>
    <p:extLst>
      <p:ext uri="{BB962C8B-B14F-4D97-AF65-F5344CB8AC3E}">
        <p14:creationId xmlns:p14="http://schemas.microsoft.com/office/powerpoint/2010/main" val="3398693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750888"/>
            <a:ext cx="6680200" cy="3759200"/>
          </a:xfrm>
        </p:spPr>
      </p:sp>
      <p:sp>
        <p:nvSpPr>
          <p:cNvPr id="3" name="Notes Placeholder 2"/>
          <p:cNvSpPr>
            <a:spLocks noGrp="1"/>
          </p:cNvSpPr>
          <p:nvPr>
            <p:ph type="body" idx="1"/>
          </p:nvPr>
        </p:nvSpPr>
        <p:spPr/>
        <p:txBody>
          <a:bodyPr/>
          <a:lstStyle/>
          <a:p>
            <a:r>
              <a:rPr lang="en-US" b="1" dirty="0"/>
              <a:t>Facilitator Notes</a:t>
            </a:r>
            <a:endParaRPr lang="en-US" b="0" dirty="0"/>
          </a:p>
          <a:p>
            <a:endParaRPr lang="en-US" b="0" dirty="0"/>
          </a:p>
          <a:p>
            <a:r>
              <a:rPr lang="en-US" b="0" dirty="0"/>
              <a:t>This is the biggest push for schools at the moment to fully understand, appreciate and support the mentors to access the </a:t>
            </a:r>
            <a:r>
              <a:rPr lang="en-US" b="0" dirty="0" err="1"/>
              <a:t>programme</a:t>
            </a:r>
            <a:r>
              <a:rPr lang="en-US" b="0" dirty="0"/>
              <a:t> fully.  </a:t>
            </a:r>
            <a:r>
              <a:rPr lang="en-US" b="0" dirty="0" err="1"/>
              <a:t>Ofsted</a:t>
            </a:r>
            <a:r>
              <a:rPr lang="en-US" b="0" dirty="0"/>
              <a:t> have </a:t>
            </a:r>
            <a:r>
              <a:rPr lang="en-US" b="0" dirty="0" err="1"/>
              <a:t>recognised</a:t>
            </a:r>
            <a:r>
              <a:rPr lang="en-US" b="0" dirty="0"/>
              <a:t> how the </a:t>
            </a:r>
            <a:r>
              <a:rPr lang="en-US" b="0" dirty="0" err="1"/>
              <a:t>programme</a:t>
            </a:r>
            <a:r>
              <a:rPr lang="en-US" b="0" dirty="0"/>
              <a:t> is set up to guide and support them through, and is high quality, but that they share they often are not being given the time to do the role as they want to.  We need our facilitators to support us all in raising the profile of the mentors and giving the confidence to return to school leaders detailing their role in the ECTs journey and being clear on what time / support they need to access events, mentor meetings with their ECT and self-study.</a:t>
            </a:r>
            <a:endParaRPr lang="en-US" b="1" dirty="0"/>
          </a:p>
        </p:txBody>
      </p:sp>
      <p:sp>
        <p:nvSpPr>
          <p:cNvPr id="4" name="Slide Number Placeholder 3"/>
          <p:cNvSpPr>
            <a:spLocks noGrp="1"/>
          </p:cNvSpPr>
          <p:nvPr>
            <p:ph type="sldNum" sz="quarter" idx="10"/>
          </p:nvPr>
        </p:nvSpPr>
        <p:spPr/>
        <p:txBody>
          <a:bodyPr/>
          <a:lstStyle/>
          <a:p>
            <a:fld id="{C33B4144-BD0E-CE46-A217-3E4D79753072}" type="slidenum">
              <a:rPr lang="en-US" smtClean="0"/>
              <a:t>6</a:t>
            </a:fld>
            <a:endParaRPr lang="en-US"/>
          </a:p>
        </p:txBody>
      </p:sp>
    </p:spTree>
    <p:extLst>
      <p:ext uri="{BB962C8B-B14F-4D97-AF65-F5344CB8AC3E}">
        <p14:creationId xmlns:p14="http://schemas.microsoft.com/office/powerpoint/2010/main" val="26823976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PN Title Slide with Pictur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242AD2-1F7A-CF41-9807-9943658CA908}"/>
              </a:ext>
            </a:extLst>
          </p:cNvPr>
          <p:cNvPicPr>
            <a:picLocks noChangeAspect="1"/>
          </p:cNvPicPr>
          <p:nvPr userDrawn="1"/>
        </p:nvPicPr>
        <p:blipFill>
          <a:blip r:embed="rId2"/>
          <a:srcRect/>
          <a:stretch/>
        </p:blipFill>
        <p:spPr>
          <a:xfrm>
            <a:off x="4141" y="3000"/>
            <a:ext cx="12181904" cy="6852321"/>
          </a:xfrm>
          <a:prstGeom prst="rect">
            <a:avLst/>
          </a:prstGeom>
        </p:spPr>
      </p:pic>
      <p:sp>
        <p:nvSpPr>
          <p:cNvPr id="2" name="Title 1">
            <a:extLst>
              <a:ext uri="{FF2B5EF4-FFF2-40B4-BE49-F238E27FC236}">
                <a16:creationId xmlns:a16="http://schemas.microsoft.com/office/drawing/2014/main" id="{461A2D40-424A-E74C-8D3F-A0C9C548159A}"/>
              </a:ext>
            </a:extLst>
          </p:cNvPr>
          <p:cNvSpPr>
            <a:spLocks noGrp="1"/>
          </p:cNvSpPr>
          <p:nvPr>
            <p:ph type="ctrTitle"/>
          </p:nvPr>
        </p:nvSpPr>
        <p:spPr>
          <a:xfrm>
            <a:off x="1524000" y="3438940"/>
            <a:ext cx="4208585" cy="1907589"/>
          </a:xfrm>
        </p:spPr>
        <p:txBody>
          <a:bodyPr anchor="b"/>
          <a:lstStyle>
            <a:lvl1pPr algn="l">
              <a:defRPr sz="40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0EFD5E00-B1C6-A444-9D33-2D2ECDC69DF3}"/>
              </a:ext>
            </a:extLst>
          </p:cNvPr>
          <p:cNvSpPr>
            <a:spLocks noGrp="1"/>
          </p:cNvSpPr>
          <p:nvPr>
            <p:ph type="subTitle" idx="1"/>
          </p:nvPr>
        </p:nvSpPr>
        <p:spPr>
          <a:xfrm>
            <a:off x="1524000" y="5645428"/>
            <a:ext cx="5214730" cy="72555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7" name="Picture 6">
            <a:extLst>
              <a:ext uri="{FF2B5EF4-FFF2-40B4-BE49-F238E27FC236}">
                <a16:creationId xmlns:a16="http://schemas.microsoft.com/office/drawing/2014/main" id="{61576D2E-33EE-6E44-80D8-28317681B81B}"/>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5871222" y="1688961"/>
            <a:ext cx="3428861" cy="3428861"/>
          </a:xfrm>
          <a:prstGeom prst="ellipse">
            <a:avLst/>
          </a:prstGeom>
        </p:spPr>
      </p:pic>
    </p:spTree>
    <p:extLst>
      <p:ext uri="{BB962C8B-B14F-4D97-AF65-F5344CB8AC3E}">
        <p14:creationId xmlns:p14="http://schemas.microsoft.com/office/powerpoint/2010/main" val="1933849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3A96B61-84F4-6343-9FF1-6B80FB0CF0AC}"/>
              </a:ext>
            </a:extLst>
          </p:cNvPr>
          <p:cNvSpPr>
            <a:spLocks noGrp="1"/>
          </p:cNvSpPr>
          <p:nvPr>
            <p:ph type="sldNum" sz="quarter" idx="12"/>
          </p:nvPr>
        </p:nvSpPr>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3291576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35F3B-04BA-E848-90CB-4EBCA900A5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2BE7ACC-62A6-DD42-8C9F-85D327B11B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C74A210-5014-A140-85E1-C1A0D24C745E}"/>
              </a:ext>
            </a:extLst>
          </p:cNvPr>
          <p:cNvSpPr>
            <a:spLocks noGrp="1"/>
          </p:cNvSpPr>
          <p:nvPr>
            <p:ph type="body" sz="half" idx="2"/>
          </p:nvPr>
        </p:nvSpPr>
        <p:spPr>
          <a:xfrm>
            <a:off x="839788" y="2286000"/>
            <a:ext cx="3932237" cy="35829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D6D83B0F-E20F-D442-9304-C05A10709A32}"/>
              </a:ext>
            </a:extLst>
          </p:cNvPr>
          <p:cNvSpPr>
            <a:spLocks noGrp="1"/>
          </p:cNvSpPr>
          <p:nvPr>
            <p:ph type="sldNum" sz="quarter" idx="12"/>
          </p:nvPr>
        </p:nvSpPr>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517732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75D19-9875-A248-A902-AA6BDF527C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24AFC93-B6FB-414D-B6E8-505F7CC1A1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sp>
        <p:nvSpPr>
          <p:cNvPr id="4" name="Text Placeholder 3">
            <a:extLst>
              <a:ext uri="{FF2B5EF4-FFF2-40B4-BE49-F238E27FC236}">
                <a16:creationId xmlns:a16="http://schemas.microsoft.com/office/drawing/2014/main" id="{15D9D053-0352-D147-8F46-E55C4EC7D1E9}"/>
              </a:ext>
            </a:extLst>
          </p:cNvPr>
          <p:cNvSpPr>
            <a:spLocks noGrp="1"/>
          </p:cNvSpPr>
          <p:nvPr>
            <p:ph type="body" sz="half" idx="2"/>
          </p:nvPr>
        </p:nvSpPr>
        <p:spPr>
          <a:xfrm>
            <a:off x="839788" y="2211858"/>
            <a:ext cx="3932237" cy="365712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F5BB5A3F-80FC-7342-98DA-DCA523CBC96A}"/>
              </a:ext>
            </a:extLst>
          </p:cNvPr>
          <p:cNvSpPr>
            <a:spLocks noGrp="1"/>
          </p:cNvSpPr>
          <p:nvPr>
            <p:ph type="sldNum" sz="quarter" idx="12"/>
          </p:nvPr>
        </p:nvSpPr>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30582853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75D19-9875-A248-A902-AA6BDF527C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24AFC93-B6FB-414D-B6E8-505F7CC1A15A}"/>
              </a:ext>
            </a:extLst>
          </p:cNvPr>
          <p:cNvSpPr>
            <a:spLocks noGrp="1"/>
          </p:cNvSpPr>
          <p:nvPr>
            <p:ph type="pic" idx="1"/>
          </p:nvPr>
        </p:nvSpPr>
        <p:spPr>
          <a:xfrm>
            <a:off x="5183188" y="0"/>
            <a:ext cx="7008812"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sp>
        <p:nvSpPr>
          <p:cNvPr id="4" name="Text Placeholder 3">
            <a:extLst>
              <a:ext uri="{FF2B5EF4-FFF2-40B4-BE49-F238E27FC236}">
                <a16:creationId xmlns:a16="http://schemas.microsoft.com/office/drawing/2014/main" id="{15D9D053-0352-D147-8F46-E55C4EC7D1E9}"/>
              </a:ext>
            </a:extLst>
          </p:cNvPr>
          <p:cNvSpPr>
            <a:spLocks noGrp="1"/>
          </p:cNvSpPr>
          <p:nvPr>
            <p:ph type="body" sz="half" idx="2"/>
          </p:nvPr>
        </p:nvSpPr>
        <p:spPr>
          <a:xfrm>
            <a:off x="839788" y="2211858"/>
            <a:ext cx="3932237" cy="365712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F5BB5A3F-80FC-7342-98DA-DCA523CBC96A}"/>
              </a:ext>
            </a:extLst>
          </p:cNvPr>
          <p:cNvSpPr>
            <a:spLocks noGrp="1"/>
          </p:cNvSpPr>
          <p:nvPr>
            <p:ph type="sldNum" sz="quarter" idx="12"/>
          </p:nvPr>
        </p:nvSpPr>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13237405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or Section Header al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4DC50F9-CB28-0B4A-BDB8-C2496C5D52E5}"/>
              </a:ext>
            </a:extLst>
          </p:cNvPr>
          <p:cNvSpPr>
            <a:spLocks noGrp="1"/>
          </p:cNvSpPr>
          <p:nvPr>
            <p:ph type="sldNum" sz="quarter" idx="12"/>
          </p:nvPr>
        </p:nvSpPr>
        <p:spPr/>
        <p:txBody>
          <a:bodyPr/>
          <a:lstStyle/>
          <a:p>
            <a:fld id="{E888C95C-3688-1A42-9BEF-F4465239C174}" type="slidenum">
              <a:rPr lang="en-GB" smtClean="0"/>
              <a:t>‹#›</a:t>
            </a:fld>
            <a:endParaRPr lang="en-GB"/>
          </a:p>
        </p:txBody>
      </p:sp>
      <p:sp>
        <p:nvSpPr>
          <p:cNvPr id="8" name="Oval 7">
            <a:extLst>
              <a:ext uri="{FF2B5EF4-FFF2-40B4-BE49-F238E27FC236}">
                <a16:creationId xmlns:a16="http://schemas.microsoft.com/office/drawing/2014/main" id="{8CF4BAC3-88D6-9343-BB07-BC83CC7AD5C7}"/>
              </a:ext>
            </a:extLst>
          </p:cNvPr>
          <p:cNvSpPr/>
          <p:nvPr userDrawn="1"/>
        </p:nvSpPr>
        <p:spPr>
          <a:xfrm>
            <a:off x="2190010" y="-595634"/>
            <a:ext cx="7811980" cy="78119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7EA15745-E28D-EF43-8DE0-594803162DB6}"/>
              </a:ext>
            </a:extLst>
          </p:cNvPr>
          <p:cNvSpPr>
            <a:spLocks noGrp="1"/>
          </p:cNvSpPr>
          <p:nvPr>
            <p:ph type="title"/>
          </p:nvPr>
        </p:nvSpPr>
        <p:spPr>
          <a:xfrm>
            <a:off x="3416557" y="958881"/>
            <a:ext cx="5358885" cy="4441021"/>
          </a:xfrm>
        </p:spPr>
        <p:txBody>
          <a:bodyPr anchor="ctr"/>
          <a:lstStyle>
            <a:lvl1pPr algn="ctr">
              <a:defRPr sz="4800" b="1" i="0">
                <a:solidFill>
                  <a:schemeClr val="bg1"/>
                </a:solidFill>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A98BAE1D-B9A6-1B43-A8F8-5F2B71C67B53}"/>
              </a:ext>
            </a:extLst>
          </p:cNvPr>
          <p:cNvSpPr>
            <a:spLocks noGrp="1"/>
          </p:cNvSpPr>
          <p:nvPr>
            <p:ph type="body" idx="1"/>
          </p:nvPr>
        </p:nvSpPr>
        <p:spPr>
          <a:xfrm>
            <a:off x="3095281" y="5639187"/>
            <a:ext cx="6001436" cy="1082288"/>
          </a:xfrm>
        </p:spPr>
        <p:txBody>
          <a:bodyPr/>
          <a:lstStyle>
            <a:lvl1pPr marL="0" indent="0" algn="ctr">
              <a:buNone/>
              <a:defRPr sz="20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6515503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End_BPN">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8CF4BAC3-88D6-9343-BB07-BC83CC7AD5C7}"/>
              </a:ext>
            </a:extLst>
          </p:cNvPr>
          <p:cNvSpPr/>
          <p:nvPr userDrawn="1"/>
        </p:nvSpPr>
        <p:spPr>
          <a:xfrm>
            <a:off x="4712677" y="583317"/>
            <a:ext cx="6753457" cy="675345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4243A23D-E0D9-BE49-857A-2C29CAB9A9AE}"/>
              </a:ext>
            </a:extLst>
          </p:cNvPr>
          <p:cNvSpPr/>
          <p:nvPr userDrawn="1"/>
        </p:nvSpPr>
        <p:spPr>
          <a:xfrm>
            <a:off x="5856296" y="3606102"/>
            <a:ext cx="4184864" cy="707886"/>
          </a:xfrm>
          <a:prstGeom prst="rect">
            <a:avLst/>
          </a:prstGeom>
        </p:spPr>
        <p:txBody>
          <a:bodyPr wrap="none">
            <a:spAutoFit/>
          </a:bodyPr>
          <a:lstStyle/>
          <a:p>
            <a:pPr algn="ctr"/>
            <a:r>
              <a:rPr lang="en-GB" sz="4000" dirty="0">
                <a:solidFill>
                  <a:schemeClr val="bg1"/>
                </a:solidFill>
                <a:latin typeface="+mj-lt"/>
              </a:rPr>
              <a:t>Learn. Share. Grow.</a:t>
            </a:r>
          </a:p>
        </p:txBody>
      </p:sp>
      <p:sp>
        <p:nvSpPr>
          <p:cNvPr id="11" name="Rectangle 10">
            <a:extLst>
              <a:ext uri="{FF2B5EF4-FFF2-40B4-BE49-F238E27FC236}">
                <a16:creationId xmlns:a16="http://schemas.microsoft.com/office/drawing/2014/main" id="{2D9ECD3D-8BF5-B84C-B40D-E6FC04824C7F}"/>
              </a:ext>
            </a:extLst>
          </p:cNvPr>
          <p:cNvSpPr/>
          <p:nvPr userDrawn="1"/>
        </p:nvSpPr>
        <p:spPr>
          <a:xfrm>
            <a:off x="520481" y="6016013"/>
            <a:ext cx="2483052" cy="400110"/>
          </a:xfrm>
          <a:prstGeom prst="rect">
            <a:avLst/>
          </a:prstGeom>
        </p:spPr>
        <p:txBody>
          <a:bodyPr wrap="none">
            <a:spAutoFit/>
          </a:bodyPr>
          <a:lstStyle/>
          <a:p>
            <a:pPr algn="l"/>
            <a:r>
              <a:rPr lang="en-GB" sz="2000" b="1" dirty="0" err="1">
                <a:solidFill>
                  <a:schemeClr val="accent1"/>
                </a:solidFill>
                <a:latin typeface="+mn-lt"/>
              </a:rPr>
              <a:t>bestpracticenet.co.uk</a:t>
            </a:r>
            <a:endParaRPr lang="en-GB" sz="2000" b="1" dirty="0">
              <a:solidFill>
                <a:schemeClr val="accent1"/>
              </a:solidFill>
              <a:latin typeface="+mn-lt"/>
            </a:endParaRPr>
          </a:p>
        </p:txBody>
      </p:sp>
      <p:pic>
        <p:nvPicPr>
          <p:cNvPr id="6" name="Picture 5">
            <a:extLst>
              <a:ext uri="{FF2B5EF4-FFF2-40B4-BE49-F238E27FC236}">
                <a16:creationId xmlns:a16="http://schemas.microsoft.com/office/drawing/2014/main" id="{DAC23325-B078-184A-8ACF-D41A0628EFA6}"/>
              </a:ext>
            </a:extLst>
          </p:cNvPr>
          <p:cNvPicPr>
            <a:picLocks noChangeAspect="1"/>
          </p:cNvPicPr>
          <p:nvPr userDrawn="1"/>
        </p:nvPicPr>
        <p:blipFill>
          <a:blip r:embed="rId2"/>
          <a:srcRect/>
          <a:stretch/>
        </p:blipFill>
        <p:spPr>
          <a:xfrm>
            <a:off x="353934" y="356197"/>
            <a:ext cx="2499958" cy="1320204"/>
          </a:xfrm>
          <a:prstGeom prst="rect">
            <a:avLst/>
          </a:prstGeom>
        </p:spPr>
      </p:pic>
    </p:spTree>
    <p:extLst>
      <p:ext uri="{BB962C8B-B14F-4D97-AF65-F5344CB8AC3E}">
        <p14:creationId xmlns:p14="http://schemas.microsoft.com/office/powerpoint/2010/main" val="1202316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PN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242AD2-1F7A-CF41-9807-9943658CA908}"/>
              </a:ext>
            </a:extLst>
          </p:cNvPr>
          <p:cNvPicPr>
            <a:picLocks noChangeAspect="1"/>
          </p:cNvPicPr>
          <p:nvPr userDrawn="1"/>
        </p:nvPicPr>
        <p:blipFill>
          <a:blip r:embed="rId2"/>
          <a:srcRect/>
          <a:stretch/>
        </p:blipFill>
        <p:spPr>
          <a:xfrm>
            <a:off x="4141" y="3000"/>
            <a:ext cx="12181904" cy="6852321"/>
          </a:xfrm>
          <a:prstGeom prst="rect">
            <a:avLst/>
          </a:prstGeom>
        </p:spPr>
      </p:pic>
      <p:sp>
        <p:nvSpPr>
          <p:cNvPr id="13" name="Picture Placeholder 12">
            <a:extLst>
              <a:ext uri="{FF2B5EF4-FFF2-40B4-BE49-F238E27FC236}">
                <a16:creationId xmlns:a16="http://schemas.microsoft.com/office/drawing/2014/main" id="{A40CC292-52DE-D141-A3CC-9CBBE65CAC9E}"/>
              </a:ext>
            </a:extLst>
          </p:cNvPr>
          <p:cNvSpPr>
            <a:spLocks noGrp="1"/>
          </p:cNvSpPr>
          <p:nvPr>
            <p:ph type="pic" sz="quarter" idx="10"/>
          </p:nvPr>
        </p:nvSpPr>
        <p:spPr>
          <a:xfrm>
            <a:off x="5874165" y="1698900"/>
            <a:ext cx="3418922" cy="3418922"/>
          </a:xfrm>
          <a:prstGeom prst="ellipse">
            <a:avLst/>
          </a:prstGeom>
          <a:solidFill>
            <a:schemeClr val="bg2"/>
          </a:solidFill>
        </p:spPr>
        <p:txBody>
          <a:bodyPr/>
          <a:lstStyle/>
          <a:p>
            <a:r>
              <a:rPr lang="en-US"/>
              <a:t>Click icon to add picture</a:t>
            </a:r>
            <a:endParaRPr lang="en-GB"/>
          </a:p>
        </p:txBody>
      </p:sp>
      <p:sp>
        <p:nvSpPr>
          <p:cNvPr id="2" name="Title 1">
            <a:extLst>
              <a:ext uri="{FF2B5EF4-FFF2-40B4-BE49-F238E27FC236}">
                <a16:creationId xmlns:a16="http://schemas.microsoft.com/office/drawing/2014/main" id="{461A2D40-424A-E74C-8D3F-A0C9C548159A}"/>
              </a:ext>
            </a:extLst>
          </p:cNvPr>
          <p:cNvSpPr>
            <a:spLocks noGrp="1"/>
          </p:cNvSpPr>
          <p:nvPr>
            <p:ph type="ctrTitle"/>
          </p:nvPr>
        </p:nvSpPr>
        <p:spPr>
          <a:xfrm>
            <a:off x="1524000" y="3438940"/>
            <a:ext cx="4208585" cy="1907589"/>
          </a:xfrm>
        </p:spPr>
        <p:txBody>
          <a:bodyPr anchor="b"/>
          <a:lstStyle>
            <a:lvl1pPr algn="l">
              <a:defRPr sz="40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0EFD5E00-B1C6-A444-9D33-2D2ECDC69DF3}"/>
              </a:ext>
            </a:extLst>
          </p:cNvPr>
          <p:cNvSpPr>
            <a:spLocks noGrp="1"/>
          </p:cNvSpPr>
          <p:nvPr>
            <p:ph type="subTitle" idx="1"/>
          </p:nvPr>
        </p:nvSpPr>
        <p:spPr>
          <a:xfrm>
            <a:off x="1524000" y="5645428"/>
            <a:ext cx="5214730" cy="72555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3115932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PN OLP Slide Title with Pictur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242AD2-1F7A-CF41-9807-9943658CA908}"/>
              </a:ext>
            </a:extLst>
          </p:cNvPr>
          <p:cNvPicPr>
            <a:picLocks noChangeAspect="1"/>
          </p:cNvPicPr>
          <p:nvPr userDrawn="1"/>
        </p:nvPicPr>
        <p:blipFill>
          <a:blip r:embed="rId2"/>
          <a:srcRect/>
          <a:stretch/>
        </p:blipFill>
        <p:spPr>
          <a:xfrm>
            <a:off x="4141" y="3000"/>
            <a:ext cx="12181904" cy="6852321"/>
          </a:xfrm>
          <a:prstGeom prst="rect">
            <a:avLst/>
          </a:prstGeom>
        </p:spPr>
      </p:pic>
      <p:sp>
        <p:nvSpPr>
          <p:cNvPr id="2" name="Title 1">
            <a:extLst>
              <a:ext uri="{FF2B5EF4-FFF2-40B4-BE49-F238E27FC236}">
                <a16:creationId xmlns:a16="http://schemas.microsoft.com/office/drawing/2014/main" id="{461A2D40-424A-E74C-8D3F-A0C9C548159A}"/>
              </a:ext>
            </a:extLst>
          </p:cNvPr>
          <p:cNvSpPr>
            <a:spLocks noGrp="1"/>
          </p:cNvSpPr>
          <p:nvPr>
            <p:ph type="ctrTitle"/>
          </p:nvPr>
        </p:nvSpPr>
        <p:spPr>
          <a:xfrm>
            <a:off x="1524001" y="3438940"/>
            <a:ext cx="4196862" cy="1907589"/>
          </a:xfrm>
        </p:spPr>
        <p:txBody>
          <a:bodyPr anchor="b"/>
          <a:lstStyle>
            <a:lvl1pPr algn="l">
              <a:defRPr sz="40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0EFD5E00-B1C6-A444-9D33-2D2ECDC69DF3}"/>
              </a:ext>
            </a:extLst>
          </p:cNvPr>
          <p:cNvSpPr>
            <a:spLocks noGrp="1"/>
          </p:cNvSpPr>
          <p:nvPr>
            <p:ph type="subTitle" idx="1"/>
          </p:nvPr>
        </p:nvSpPr>
        <p:spPr>
          <a:xfrm>
            <a:off x="1524000" y="5645428"/>
            <a:ext cx="5214730" cy="72555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6" name="Picture 5">
            <a:extLst>
              <a:ext uri="{FF2B5EF4-FFF2-40B4-BE49-F238E27FC236}">
                <a16:creationId xmlns:a16="http://schemas.microsoft.com/office/drawing/2014/main" id="{CA4B5451-6F19-CE4C-9B03-DB7BE5F4A2AD}"/>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5885889" y="1688400"/>
            <a:ext cx="3428861" cy="3428861"/>
          </a:xfrm>
          <a:prstGeom prst="ellipse">
            <a:avLst/>
          </a:prstGeom>
        </p:spPr>
      </p:pic>
    </p:spTree>
    <p:extLst>
      <p:ext uri="{BB962C8B-B14F-4D97-AF65-F5344CB8AC3E}">
        <p14:creationId xmlns:p14="http://schemas.microsoft.com/office/powerpoint/2010/main" val="274095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PN OLP Slide Tit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242AD2-1F7A-CF41-9807-9943658CA908}"/>
              </a:ext>
            </a:extLst>
          </p:cNvPr>
          <p:cNvPicPr>
            <a:picLocks noChangeAspect="1"/>
          </p:cNvPicPr>
          <p:nvPr userDrawn="1"/>
        </p:nvPicPr>
        <p:blipFill>
          <a:blip r:embed="rId2"/>
          <a:srcRect/>
          <a:stretch/>
        </p:blipFill>
        <p:spPr>
          <a:xfrm>
            <a:off x="4141" y="3000"/>
            <a:ext cx="12181904" cy="6852321"/>
          </a:xfrm>
          <a:prstGeom prst="rect">
            <a:avLst/>
          </a:prstGeom>
        </p:spPr>
      </p:pic>
      <p:sp>
        <p:nvSpPr>
          <p:cNvPr id="13" name="Picture Placeholder 12">
            <a:extLst>
              <a:ext uri="{FF2B5EF4-FFF2-40B4-BE49-F238E27FC236}">
                <a16:creationId xmlns:a16="http://schemas.microsoft.com/office/drawing/2014/main" id="{A40CC292-52DE-D141-A3CC-9CBBE65CAC9E}"/>
              </a:ext>
            </a:extLst>
          </p:cNvPr>
          <p:cNvSpPr>
            <a:spLocks noGrp="1"/>
          </p:cNvSpPr>
          <p:nvPr>
            <p:ph type="pic" sz="quarter" idx="10"/>
          </p:nvPr>
        </p:nvSpPr>
        <p:spPr>
          <a:xfrm>
            <a:off x="5874165" y="1698900"/>
            <a:ext cx="3418922" cy="3418922"/>
          </a:xfrm>
          <a:prstGeom prst="ellipse">
            <a:avLst/>
          </a:prstGeom>
          <a:solidFill>
            <a:schemeClr val="bg2"/>
          </a:solidFill>
        </p:spPr>
        <p:txBody>
          <a:bodyPr/>
          <a:lstStyle/>
          <a:p>
            <a:r>
              <a:rPr lang="en-US"/>
              <a:t>Click icon to add picture</a:t>
            </a:r>
            <a:endParaRPr lang="en-GB"/>
          </a:p>
        </p:txBody>
      </p:sp>
      <p:sp>
        <p:nvSpPr>
          <p:cNvPr id="2" name="Title 1">
            <a:extLst>
              <a:ext uri="{FF2B5EF4-FFF2-40B4-BE49-F238E27FC236}">
                <a16:creationId xmlns:a16="http://schemas.microsoft.com/office/drawing/2014/main" id="{461A2D40-424A-E74C-8D3F-A0C9C548159A}"/>
              </a:ext>
            </a:extLst>
          </p:cNvPr>
          <p:cNvSpPr>
            <a:spLocks noGrp="1"/>
          </p:cNvSpPr>
          <p:nvPr>
            <p:ph type="ctrTitle"/>
          </p:nvPr>
        </p:nvSpPr>
        <p:spPr>
          <a:xfrm>
            <a:off x="1524001" y="3438940"/>
            <a:ext cx="4196862" cy="1907589"/>
          </a:xfrm>
        </p:spPr>
        <p:txBody>
          <a:bodyPr anchor="b"/>
          <a:lstStyle>
            <a:lvl1pPr algn="l">
              <a:defRPr sz="40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0EFD5E00-B1C6-A444-9D33-2D2ECDC69DF3}"/>
              </a:ext>
            </a:extLst>
          </p:cNvPr>
          <p:cNvSpPr>
            <a:spLocks noGrp="1"/>
          </p:cNvSpPr>
          <p:nvPr>
            <p:ph type="subTitle" idx="1"/>
          </p:nvPr>
        </p:nvSpPr>
        <p:spPr>
          <a:xfrm>
            <a:off x="1524000" y="5645428"/>
            <a:ext cx="5214730" cy="72555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3354510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D35CD-D9AF-FE48-92E8-E5ABA6A6396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DA72FDF-C308-6C4E-9ED4-5A1ED1BCD2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F46F1AA5-638D-2C4E-B498-37655A565481}"/>
              </a:ext>
            </a:extLst>
          </p:cNvPr>
          <p:cNvSpPr>
            <a:spLocks noGrp="1"/>
          </p:cNvSpPr>
          <p:nvPr>
            <p:ph type="sldNum" sz="quarter" idx="12"/>
          </p:nvPr>
        </p:nvSpPr>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2057684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15745-E28D-EF43-8DE0-594803162DB6}"/>
              </a:ext>
            </a:extLst>
          </p:cNvPr>
          <p:cNvSpPr>
            <a:spLocks noGrp="1"/>
          </p:cNvSpPr>
          <p:nvPr>
            <p:ph type="title"/>
          </p:nvPr>
        </p:nvSpPr>
        <p:spPr>
          <a:xfrm>
            <a:off x="831850" y="1841157"/>
            <a:ext cx="5358885" cy="2471352"/>
          </a:xfrm>
        </p:spPr>
        <p:txBody>
          <a:bodyPr anchor="b"/>
          <a:lstStyle>
            <a:lvl1pPr>
              <a:defRPr sz="5400"/>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A98BAE1D-B9A6-1B43-A8F8-5F2B71C67B53}"/>
              </a:ext>
            </a:extLst>
          </p:cNvPr>
          <p:cNvSpPr>
            <a:spLocks noGrp="1"/>
          </p:cNvSpPr>
          <p:nvPr>
            <p:ph type="body" idx="1"/>
          </p:nvPr>
        </p:nvSpPr>
        <p:spPr>
          <a:xfrm>
            <a:off x="831850" y="4589464"/>
            <a:ext cx="6001436" cy="108228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F4DC50F9-CB28-0B4A-BDB8-C2496C5D52E5}"/>
              </a:ext>
            </a:extLst>
          </p:cNvPr>
          <p:cNvSpPr>
            <a:spLocks noGrp="1"/>
          </p:cNvSpPr>
          <p:nvPr>
            <p:ph type="sldNum" sz="quarter" idx="12"/>
          </p:nvPr>
        </p:nvSpPr>
        <p:spPr/>
        <p:txBody>
          <a:bodyPr/>
          <a:lstStyle/>
          <a:p>
            <a:fld id="{E888C95C-3688-1A42-9BEF-F4465239C174}" type="slidenum">
              <a:rPr lang="en-GB" smtClean="0"/>
              <a:t>‹#›</a:t>
            </a:fld>
            <a:endParaRPr lang="en-GB"/>
          </a:p>
        </p:txBody>
      </p:sp>
      <p:sp>
        <p:nvSpPr>
          <p:cNvPr id="8" name="Oval 7">
            <a:extLst>
              <a:ext uri="{FF2B5EF4-FFF2-40B4-BE49-F238E27FC236}">
                <a16:creationId xmlns:a16="http://schemas.microsoft.com/office/drawing/2014/main" id="{8CF4BAC3-88D6-9343-BB07-BC83CC7AD5C7}"/>
              </a:ext>
            </a:extLst>
          </p:cNvPr>
          <p:cNvSpPr/>
          <p:nvPr userDrawn="1"/>
        </p:nvSpPr>
        <p:spPr>
          <a:xfrm>
            <a:off x="5356954" y="-558562"/>
            <a:ext cx="3548899" cy="354889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40202A5E-E8E6-3048-B100-AA61B03F8D27}"/>
              </a:ext>
            </a:extLst>
          </p:cNvPr>
          <p:cNvSpPr>
            <a:spLocks noGrp="1"/>
          </p:cNvSpPr>
          <p:nvPr>
            <p:ph type="pic" sz="quarter" idx="10"/>
          </p:nvPr>
        </p:nvSpPr>
        <p:spPr>
          <a:xfrm>
            <a:off x="7308464" y="1136822"/>
            <a:ext cx="5098526" cy="5098526"/>
          </a:xfrm>
          <a:prstGeom prst="ellipse">
            <a:avLst/>
          </a:prstGeom>
          <a:solidFill>
            <a:schemeClr val="bg2"/>
          </a:solidFill>
        </p:spPr>
        <p:txBody>
          <a:bodyPr/>
          <a:lstStyle/>
          <a:p>
            <a:r>
              <a:rPr lang="en-US"/>
              <a:t>Click icon to add picture</a:t>
            </a:r>
            <a:endParaRPr lang="en-GB"/>
          </a:p>
        </p:txBody>
      </p:sp>
    </p:spTree>
    <p:extLst>
      <p:ext uri="{BB962C8B-B14F-4D97-AF65-F5344CB8AC3E}">
        <p14:creationId xmlns:p14="http://schemas.microsoft.com/office/powerpoint/2010/main" val="977680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7577B-D641-C641-8216-1040450CC39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70B8305-3F01-1A4C-8593-C51C1B485B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84FFD0D-60D4-4F44-9E96-D68886BFF6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5A42A422-7CF5-774A-8E77-16E3ADCC6C18}"/>
              </a:ext>
            </a:extLst>
          </p:cNvPr>
          <p:cNvSpPr>
            <a:spLocks noGrp="1"/>
          </p:cNvSpPr>
          <p:nvPr>
            <p:ph type="sldNum" sz="quarter" idx="12"/>
          </p:nvPr>
        </p:nvSpPr>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1388615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F0456-5749-FE41-83D7-01B9EDA1E0A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78EA02E-8598-6D41-AFC9-7411FB86EA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2939F1-8785-AE42-A10E-7F60D72771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206585D-3EF0-F24E-A02F-035027632D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67EC5F3-4793-354A-BE0A-1F4199106B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7460170F-EB5F-5940-A370-ED378492EE7B}"/>
              </a:ext>
            </a:extLst>
          </p:cNvPr>
          <p:cNvSpPr>
            <a:spLocks noGrp="1"/>
          </p:cNvSpPr>
          <p:nvPr>
            <p:ph type="sldNum" sz="quarter" idx="12"/>
          </p:nvPr>
        </p:nvSpPr>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4237316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61DAF-3D5E-C748-B704-16E844421DFD}"/>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67968694-3AE4-3B4D-A729-D0F305DDC918}"/>
              </a:ext>
            </a:extLst>
          </p:cNvPr>
          <p:cNvSpPr>
            <a:spLocks noGrp="1"/>
          </p:cNvSpPr>
          <p:nvPr>
            <p:ph type="sldNum" sz="quarter" idx="12"/>
          </p:nvPr>
        </p:nvSpPr>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2419718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BCA18E-31A9-D94D-A34C-CAA65AADBC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35A59B8E-C2FB-5C42-A944-83BAB4A5FE75}"/>
              </a:ext>
            </a:extLst>
          </p:cNvPr>
          <p:cNvSpPr>
            <a:spLocks noGrp="1"/>
          </p:cNvSpPr>
          <p:nvPr>
            <p:ph type="body" idx="1"/>
          </p:nvPr>
        </p:nvSpPr>
        <p:spPr>
          <a:xfrm>
            <a:off x="838200" y="1825625"/>
            <a:ext cx="10515600" cy="4093261"/>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6" name="Slide Number Placeholder 5">
            <a:extLst>
              <a:ext uri="{FF2B5EF4-FFF2-40B4-BE49-F238E27FC236}">
                <a16:creationId xmlns:a16="http://schemas.microsoft.com/office/drawing/2014/main" id="{8C07A59D-B506-1548-8531-0B3A30949642}"/>
              </a:ext>
            </a:extLst>
          </p:cNvPr>
          <p:cNvSpPr>
            <a:spLocks noGrp="1"/>
          </p:cNvSpPr>
          <p:nvPr>
            <p:ph type="sldNum" sz="quarter" idx="4"/>
          </p:nvPr>
        </p:nvSpPr>
        <p:spPr>
          <a:xfrm>
            <a:off x="7884590" y="6356350"/>
            <a:ext cx="401631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88C95C-3688-1A42-9BEF-F4465239C174}" type="slidenum">
              <a:rPr lang="en-GB" smtClean="0"/>
              <a:t>‹#›</a:t>
            </a:fld>
            <a:endParaRPr lang="en-GB"/>
          </a:p>
        </p:txBody>
      </p:sp>
      <p:pic>
        <p:nvPicPr>
          <p:cNvPr id="9" name="Picture 8">
            <a:extLst>
              <a:ext uri="{FF2B5EF4-FFF2-40B4-BE49-F238E27FC236}">
                <a16:creationId xmlns:a16="http://schemas.microsoft.com/office/drawing/2014/main" id="{2E15F42A-BDD5-7549-9EFF-171C526E4647}"/>
              </a:ext>
            </a:extLst>
          </p:cNvPr>
          <p:cNvPicPr>
            <a:picLocks noChangeAspect="1"/>
          </p:cNvPicPr>
          <p:nvPr userDrawn="1"/>
        </p:nvPicPr>
        <p:blipFill>
          <a:blip r:embed="rId17"/>
          <a:srcRect/>
          <a:stretch/>
        </p:blipFill>
        <p:spPr>
          <a:xfrm>
            <a:off x="-654" y="5941410"/>
            <a:ext cx="1735669" cy="916590"/>
          </a:xfrm>
          <a:prstGeom prst="rect">
            <a:avLst/>
          </a:prstGeom>
        </p:spPr>
      </p:pic>
    </p:spTree>
    <p:extLst>
      <p:ext uri="{BB962C8B-B14F-4D97-AF65-F5344CB8AC3E}">
        <p14:creationId xmlns:p14="http://schemas.microsoft.com/office/powerpoint/2010/main" val="3039489661"/>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1" r:id="rId3"/>
    <p:sldLayoutId id="2147483663"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ccms.bpnsystems.net/school_dashboard/index.php"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5.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bestpracticenet.instructure.com/login/canvas" TargetMode="Externa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ccms.bpnsystems.net/"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3FDC6-A1D6-4EB1-862F-EF846C6D3B60}"/>
              </a:ext>
            </a:extLst>
          </p:cNvPr>
          <p:cNvSpPr>
            <a:spLocks noGrp="1"/>
          </p:cNvSpPr>
          <p:nvPr>
            <p:ph type="ctrTitle"/>
          </p:nvPr>
        </p:nvSpPr>
        <p:spPr/>
        <p:txBody>
          <a:bodyPr/>
          <a:lstStyle/>
          <a:p>
            <a:r>
              <a:rPr lang="en-US" dirty="0"/>
              <a:t>Early Career Framework </a:t>
            </a:r>
            <a:endParaRPr lang="en-GB" dirty="0"/>
          </a:p>
        </p:txBody>
      </p:sp>
      <p:sp>
        <p:nvSpPr>
          <p:cNvPr id="3" name="Subtitle 2">
            <a:extLst>
              <a:ext uri="{FF2B5EF4-FFF2-40B4-BE49-F238E27FC236}">
                <a16:creationId xmlns:a16="http://schemas.microsoft.com/office/drawing/2014/main" id="{E43C0650-1019-456F-99A5-0510000D5B6D}"/>
              </a:ext>
            </a:extLst>
          </p:cNvPr>
          <p:cNvSpPr>
            <a:spLocks noGrp="1"/>
          </p:cNvSpPr>
          <p:nvPr>
            <p:ph type="subTitle" idx="1"/>
          </p:nvPr>
        </p:nvSpPr>
        <p:spPr/>
        <p:txBody>
          <a:bodyPr/>
          <a:lstStyle/>
          <a:p>
            <a:r>
              <a:rPr lang="en-GB" dirty="0"/>
              <a:t>Webinar</a:t>
            </a:r>
          </a:p>
        </p:txBody>
      </p:sp>
    </p:spTree>
    <p:extLst>
      <p:ext uri="{BB962C8B-B14F-4D97-AF65-F5344CB8AC3E}">
        <p14:creationId xmlns:p14="http://schemas.microsoft.com/office/powerpoint/2010/main" val="3173028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8A6E6EB-C45F-4B61-95DB-E176C750DF9C}"/>
              </a:ext>
            </a:extLst>
          </p:cNvPr>
          <p:cNvSpPr>
            <a:spLocks noGrp="1"/>
          </p:cNvSpPr>
          <p:nvPr>
            <p:ph type="title"/>
          </p:nvPr>
        </p:nvSpPr>
        <p:spPr>
          <a:xfrm>
            <a:off x="838200" y="365125"/>
            <a:ext cx="10515600" cy="1325563"/>
          </a:xfrm>
        </p:spPr>
        <p:txBody>
          <a:bodyPr anchor="ctr">
            <a:normAutofit/>
          </a:bodyPr>
          <a:lstStyle/>
          <a:p>
            <a:r>
              <a:rPr lang="en-US" dirty="0"/>
              <a:t>School dashboard</a:t>
            </a:r>
            <a:endParaRPr lang="en-GB" dirty="0"/>
          </a:p>
        </p:txBody>
      </p:sp>
      <p:sp>
        <p:nvSpPr>
          <p:cNvPr id="3" name="Content Placeholder 2">
            <a:extLst>
              <a:ext uri="{FF2B5EF4-FFF2-40B4-BE49-F238E27FC236}">
                <a16:creationId xmlns:a16="http://schemas.microsoft.com/office/drawing/2014/main" id="{9A5092F8-92A7-16E8-10A5-D89FBD553569}"/>
              </a:ext>
            </a:extLst>
          </p:cNvPr>
          <p:cNvSpPr>
            <a:spLocks noGrp="1"/>
          </p:cNvSpPr>
          <p:nvPr>
            <p:ph sz="half" idx="1"/>
          </p:nvPr>
        </p:nvSpPr>
        <p:spPr>
          <a:xfrm>
            <a:off x="838200" y="1825625"/>
            <a:ext cx="5623560" cy="4351338"/>
          </a:xfrm>
        </p:spPr>
        <p:txBody>
          <a:bodyPr>
            <a:normAutofit/>
          </a:bodyPr>
          <a:lstStyle/>
          <a:p>
            <a:r>
              <a:rPr lang="en-US" sz="2200" dirty="0"/>
              <a:t>Enabling Induction Tutors and Headteachers to:</a:t>
            </a:r>
          </a:p>
          <a:p>
            <a:pPr lvl="1"/>
            <a:r>
              <a:rPr lang="en-US" sz="2200" dirty="0"/>
              <a:t>Monitor ECT and Mentor registrations </a:t>
            </a:r>
          </a:p>
          <a:p>
            <a:pPr lvl="1"/>
            <a:r>
              <a:rPr lang="en-US" sz="2200" dirty="0"/>
              <a:t>Access ECT and Mentor </a:t>
            </a:r>
            <a:r>
              <a:rPr lang="en-US" sz="2200" dirty="0" err="1"/>
              <a:t>programme</a:t>
            </a:r>
            <a:r>
              <a:rPr lang="en-US" sz="2200" dirty="0"/>
              <a:t> schedules</a:t>
            </a:r>
          </a:p>
          <a:p>
            <a:pPr lvl="1"/>
            <a:r>
              <a:rPr lang="en-US" sz="2200" dirty="0"/>
              <a:t>Monitor ECT and Mentor engagement</a:t>
            </a:r>
          </a:p>
          <a:p>
            <a:pPr lvl="1"/>
            <a:r>
              <a:rPr lang="en-US" sz="2200" dirty="0"/>
              <a:t>Notify us of changes in relation to their ECTs and Mentors</a:t>
            </a:r>
          </a:p>
          <a:p>
            <a:pPr lvl="1"/>
            <a:r>
              <a:rPr lang="en-US" sz="2200" dirty="0"/>
              <a:t>Access the latest newsletters, policies and guidance</a:t>
            </a:r>
          </a:p>
          <a:p>
            <a:pPr lvl="1"/>
            <a:r>
              <a:rPr lang="en-US" sz="2200" dirty="0"/>
              <a:t>Direct access to participant learning on our VLE, Canvas</a:t>
            </a:r>
            <a:endParaRPr lang="en-GB" sz="2200" dirty="0"/>
          </a:p>
        </p:txBody>
      </p:sp>
      <p:pic>
        <p:nvPicPr>
          <p:cNvPr id="7" name="Picture 6" descr="Graphical user interface, website&#10;&#10;Description automatically generated">
            <a:hlinkClick r:id="rId2"/>
            <a:extLst>
              <a:ext uri="{FF2B5EF4-FFF2-40B4-BE49-F238E27FC236}">
                <a16:creationId xmlns:a16="http://schemas.microsoft.com/office/drawing/2014/main" id="{E75EFAFF-B84C-22AC-D8B0-F6C1337DC17F}"/>
              </a:ext>
            </a:extLst>
          </p:cNvPr>
          <p:cNvPicPr>
            <a:picLocks noChangeAspect="1"/>
          </p:cNvPicPr>
          <p:nvPr/>
        </p:nvPicPr>
        <p:blipFill rotWithShape="1">
          <a:blip r:embed="rId3"/>
          <a:srcRect t="6020" r="27001" b="4130"/>
          <a:stretch/>
        </p:blipFill>
        <p:spPr>
          <a:xfrm>
            <a:off x="6598920" y="2606168"/>
            <a:ext cx="5181600" cy="2790251"/>
          </a:xfrm>
          <a:prstGeom prst="rect">
            <a:avLst/>
          </a:prstGeom>
          <a:noFill/>
        </p:spPr>
      </p:pic>
    </p:spTree>
    <p:extLst>
      <p:ext uri="{BB962C8B-B14F-4D97-AF65-F5344CB8AC3E}">
        <p14:creationId xmlns:p14="http://schemas.microsoft.com/office/powerpoint/2010/main" val="4094420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4BAE7F-BB94-66E4-D5B0-A8F378A6D28B}"/>
              </a:ext>
            </a:extLst>
          </p:cNvPr>
          <p:cNvSpPr>
            <a:spLocks noGrp="1"/>
          </p:cNvSpPr>
          <p:nvPr>
            <p:ph idx="1"/>
          </p:nvPr>
        </p:nvSpPr>
        <p:spPr>
          <a:xfrm>
            <a:off x="2697480" y="2604452"/>
            <a:ext cx="9151620" cy="1649095"/>
          </a:xfrm>
        </p:spPr>
        <p:txBody>
          <a:bodyPr>
            <a:noAutofit/>
          </a:bodyPr>
          <a:lstStyle/>
          <a:p>
            <a:pPr>
              <a:lnSpc>
                <a:spcPct val="107000"/>
              </a:lnSpc>
            </a:pPr>
            <a:r>
              <a:rPr lang="en-GB" sz="1800" i="1" dirty="0">
                <a:effectLst/>
                <a:latin typeface="+mj-lt"/>
                <a:ea typeface="Calibri" panose="020F0502020204030204" pitchFamily="34" charset="0"/>
                <a:cs typeface="Times New Roman" panose="02020603050405020304" pitchFamily="18" charset="0"/>
              </a:rPr>
              <a:t>“Schools have commented on how fabulous the materials are and how much a step up the training is. Our facilitators have been really happy with the quality of training delivery, how professional it has been, but also how it fits within our local context. This has been greatly valued in terms of the impact day-to-day in transitioning to a new provider. The transition was easy.”</a:t>
            </a:r>
          </a:p>
          <a:p>
            <a:pPr>
              <a:lnSpc>
                <a:spcPct val="107000"/>
              </a:lnSpc>
              <a:spcBef>
                <a:spcPts val="0"/>
              </a:spcBef>
              <a:spcAft>
                <a:spcPts val="800"/>
              </a:spcAft>
            </a:pPr>
            <a:r>
              <a:rPr lang="en-GB" sz="1800" b="1" dirty="0">
                <a:effectLst/>
                <a:latin typeface="+mj-lt"/>
                <a:ea typeface="Calibri" panose="020F0502020204030204" pitchFamily="34" charset="0"/>
                <a:cs typeface="Times New Roman" panose="02020603050405020304" pitchFamily="18" charset="0"/>
              </a:rPr>
              <a:t>Samantha Torr, Director of Alpha Teaching School Hub</a:t>
            </a:r>
            <a:endParaRPr lang="en-US" sz="1800" b="1" dirty="0">
              <a:latin typeface="+mj-lt"/>
              <a:ea typeface="Calibri" panose="020F0502020204030204" pitchFamily="34" charset="0"/>
              <a:cs typeface="Times New Roman" panose="02020603050405020304" pitchFamily="18" charset="0"/>
            </a:endParaRPr>
          </a:p>
        </p:txBody>
      </p:sp>
      <p:sp>
        <p:nvSpPr>
          <p:cNvPr id="4" name="Content Placeholder 2">
            <a:extLst>
              <a:ext uri="{FF2B5EF4-FFF2-40B4-BE49-F238E27FC236}">
                <a16:creationId xmlns:a16="http://schemas.microsoft.com/office/drawing/2014/main" id="{622BED17-E716-E208-DF63-81C256F4E7CE}"/>
              </a:ext>
            </a:extLst>
          </p:cNvPr>
          <p:cNvSpPr txBox="1">
            <a:spLocks/>
          </p:cNvSpPr>
          <p:nvPr/>
        </p:nvSpPr>
        <p:spPr>
          <a:xfrm>
            <a:off x="624840" y="1058409"/>
            <a:ext cx="9151620" cy="12192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GB" sz="1800" i="1" dirty="0">
                <a:latin typeface="+mj-lt"/>
                <a:ea typeface="Calibri" panose="020F0502020204030204" pitchFamily="34" charset="0"/>
                <a:cs typeface="Times New Roman" panose="02020603050405020304" pitchFamily="18" charset="0"/>
              </a:rPr>
              <a:t>“The support and guidance we have received from the ECF team at Best Practice has been exceptional. Their attention to detail and the time they made available to us to during set-up made our transition to them as our Lead Partner for 2022-23 a very smooth one.”</a:t>
            </a:r>
          </a:p>
          <a:p>
            <a:pPr algn="r">
              <a:lnSpc>
                <a:spcPct val="107000"/>
              </a:lnSpc>
              <a:spcBef>
                <a:spcPts val="0"/>
              </a:spcBef>
              <a:spcAft>
                <a:spcPts val="800"/>
              </a:spcAft>
            </a:pPr>
            <a:r>
              <a:rPr lang="en-GB" sz="1800" b="1" dirty="0">
                <a:latin typeface="+mj-lt"/>
                <a:ea typeface="Calibri" panose="020F0502020204030204" pitchFamily="34" charset="0"/>
                <a:cs typeface="Times New Roman" panose="02020603050405020304" pitchFamily="18" charset="0"/>
              </a:rPr>
              <a:t>Karen Taylor-Paul, Director of Alban Teaching School Hub</a:t>
            </a:r>
            <a:endParaRPr lang="en-US" sz="1800" dirty="0">
              <a:latin typeface="+mj-lt"/>
            </a:endParaRPr>
          </a:p>
        </p:txBody>
      </p:sp>
      <p:sp>
        <p:nvSpPr>
          <p:cNvPr id="5" name="Content Placeholder 2">
            <a:extLst>
              <a:ext uri="{FF2B5EF4-FFF2-40B4-BE49-F238E27FC236}">
                <a16:creationId xmlns:a16="http://schemas.microsoft.com/office/drawing/2014/main" id="{AD9C40D3-E815-C785-BBB9-AA9046D5A111}"/>
              </a:ext>
            </a:extLst>
          </p:cNvPr>
          <p:cNvSpPr txBox="1">
            <a:spLocks/>
          </p:cNvSpPr>
          <p:nvPr/>
        </p:nvSpPr>
        <p:spPr>
          <a:xfrm>
            <a:off x="624840" y="4580390"/>
            <a:ext cx="9151620" cy="156527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800" i="1" dirty="0">
                <a:latin typeface="+mj-lt"/>
              </a:rPr>
              <a:t>“Our ability to maintain the highest possible quality of </a:t>
            </a:r>
            <a:r>
              <a:rPr lang="en-US" sz="1800" i="1" dirty="0" err="1">
                <a:latin typeface="+mj-lt"/>
              </a:rPr>
              <a:t>programme</a:t>
            </a:r>
            <a:r>
              <a:rPr lang="en-US" sz="1800" i="1" dirty="0">
                <a:latin typeface="+mj-lt"/>
              </a:rPr>
              <a:t> delivery, coupled with providing an excellent participant learning experience, is always the driving force behind our decision making. For the team and I, this is where the benefits of BPN’s partnership model comes to the fore. The back-office and </a:t>
            </a:r>
            <a:r>
              <a:rPr lang="en-US" sz="1800" i="1" dirty="0" err="1">
                <a:latin typeface="+mj-lt"/>
              </a:rPr>
              <a:t>programme</a:t>
            </a:r>
            <a:r>
              <a:rPr lang="en-US" sz="1800" i="1" dirty="0">
                <a:latin typeface="+mj-lt"/>
              </a:rPr>
              <a:t> management function, delivered through BPN, removes the huge administrative burden”</a:t>
            </a:r>
          </a:p>
          <a:p>
            <a:pPr algn="r"/>
            <a:r>
              <a:rPr lang="en-GB" sz="1800" b="1" dirty="0">
                <a:latin typeface="+mj-lt"/>
                <a:ea typeface="Calibri" panose="020F0502020204030204" pitchFamily="34" charset="0"/>
                <a:cs typeface="Times New Roman" panose="02020603050405020304" pitchFamily="18" charset="0"/>
              </a:rPr>
              <a:t>David Higginbottom, Deputy Director of HISP Teaching School Hub</a:t>
            </a:r>
            <a:endParaRPr lang="en-US" sz="1800" b="1" dirty="0">
              <a:latin typeface="+mj-lt"/>
              <a:ea typeface="Calibri" panose="020F0502020204030204" pitchFamily="34" charset="0"/>
              <a:cs typeface="Times New Roman" panose="02020603050405020304" pitchFamily="18" charset="0"/>
            </a:endParaRPr>
          </a:p>
        </p:txBody>
      </p:sp>
      <p:pic>
        <p:nvPicPr>
          <p:cNvPr id="1026" name="Picture 2" descr="Samantha Torr">
            <a:extLst>
              <a:ext uri="{FF2B5EF4-FFF2-40B4-BE49-F238E27FC236}">
                <a16:creationId xmlns:a16="http://schemas.microsoft.com/office/drawing/2014/main" id="{1ED76563-F113-5F36-3D61-0AE93CEC34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780" y="2614520"/>
            <a:ext cx="1625481" cy="163902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aren Taylor-Paul">
            <a:extLst>
              <a:ext uri="{FF2B5EF4-FFF2-40B4-BE49-F238E27FC236}">
                <a16:creationId xmlns:a16="http://schemas.microsoft.com/office/drawing/2014/main" id="{002515CE-C65C-6AF4-91F1-D81C346DB50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476" t="4060" r="4476" b="4621"/>
          <a:stretch/>
        </p:blipFill>
        <p:spPr bwMode="auto">
          <a:xfrm>
            <a:off x="9941679" y="802003"/>
            <a:ext cx="1625481" cy="163902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person wearing a backpack&#10;&#10;Description automatically generated with low confidence">
            <a:extLst>
              <a:ext uri="{FF2B5EF4-FFF2-40B4-BE49-F238E27FC236}">
                <a16:creationId xmlns:a16="http://schemas.microsoft.com/office/drawing/2014/main" id="{DD70E3F8-87E8-2315-99B2-1CBA7329C33A}"/>
              </a:ext>
            </a:extLst>
          </p:cNvPr>
          <p:cNvPicPr>
            <a:picLocks noChangeAspect="1"/>
          </p:cNvPicPr>
          <p:nvPr/>
        </p:nvPicPr>
        <p:blipFill rotWithShape="1">
          <a:blip r:embed="rId4"/>
          <a:srcRect l="12318" t="15701" r="10016" b="32089"/>
          <a:stretch/>
        </p:blipFill>
        <p:spPr>
          <a:xfrm>
            <a:off x="9941679" y="4416969"/>
            <a:ext cx="1625481" cy="1639027"/>
          </a:xfrm>
          <a:prstGeom prst="rect">
            <a:avLst/>
          </a:prstGeom>
        </p:spPr>
      </p:pic>
    </p:spTree>
    <p:extLst>
      <p:ext uri="{BB962C8B-B14F-4D97-AF65-F5344CB8AC3E}">
        <p14:creationId xmlns:p14="http://schemas.microsoft.com/office/powerpoint/2010/main" val="2675433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11580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A920AED-B9C5-2DB5-0233-B61A99079E31}"/>
              </a:ext>
            </a:extLst>
          </p:cNvPr>
          <p:cNvSpPr>
            <a:spLocks noGrp="1"/>
          </p:cNvSpPr>
          <p:nvPr>
            <p:ph sz="half" idx="1"/>
          </p:nvPr>
        </p:nvSpPr>
        <p:spPr>
          <a:xfrm>
            <a:off x="6019798" y="569188"/>
            <a:ext cx="5735317" cy="5780811"/>
          </a:xfrm>
        </p:spPr>
        <p:txBody>
          <a:bodyPr>
            <a:normAutofit/>
          </a:bodyPr>
          <a:lstStyle/>
          <a:p>
            <a:pPr indent="-228600"/>
            <a:r>
              <a:rPr lang="en-GB" sz="2000" dirty="0"/>
              <a:t>Delivering the </a:t>
            </a:r>
            <a:r>
              <a:rPr lang="en-GB" sz="2000" b="1" dirty="0"/>
              <a:t>DfE’s golden thread </a:t>
            </a:r>
            <a:r>
              <a:rPr lang="en-GB" sz="2000" dirty="0"/>
              <a:t>for teacher development.</a:t>
            </a:r>
          </a:p>
          <a:p>
            <a:pPr indent="-228600"/>
            <a:endParaRPr lang="en-GB" sz="2000" dirty="0"/>
          </a:p>
          <a:p>
            <a:pPr indent="-228600"/>
            <a:endParaRPr lang="en-GB" sz="2000" dirty="0"/>
          </a:p>
          <a:p>
            <a:pPr indent="-228600"/>
            <a:endParaRPr lang="en-GB" sz="2000" dirty="0"/>
          </a:p>
          <a:p>
            <a:pPr indent="-228600"/>
            <a:endParaRPr lang="en-GB" sz="2000" dirty="0"/>
          </a:p>
          <a:p>
            <a:pPr lvl="1"/>
            <a:r>
              <a:rPr lang="en-US" sz="2000" dirty="0"/>
              <a:t>Best Practice Network is a Lead Provider for the ECF &amp; NPQs</a:t>
            </a:r>
          </a:p>
          <a:p>
            <a:pPr lvl="1"/>
            <a:r>
              <a:rPr lang="en-US" sz="2000" dirty="0"/>
              <a:t>20,000+ participants actively engaged and supported through 80+ delivery partners and 2,000+ associate facilitators, assessors, tutors and coaches</a:t>
            </a:r>
          </a:p>
          <a:p>
            <a:pPr lvl="1"/>
            <a:r>
              <a:rPr lang="en-US" sz="2000" dirty="0"/>
              <a:t>Wider </a:t>
            </a:r>
            <a:r>
              <a:rPr lang="en-US" sz="2000" dirty="0" err="1"/>
              <a:t>programme</a:t>
            </a:r>
            <a:r>
              <a:rPr lang="en-US" sz="2000" dirty="0"/>
              <a:t> offer includes Apprenticeships, ITT, HLTA &amp; NASENCO</a:t>
            </a:r>
          </a:p>
          <a:p>
            <a:pPr indent="-228600"/>
            <a:endParaRPr lang="en-GB" sz="2000" dirty="0"/>
          </a:p>
          <a:p>
            <a:pPr marL="457200" lvl="1" indent="0">
              <a:buNone/>
            </a:pPr>
            <a:endParaRPr lang="en-US" sz="2000" dirty="0"/>
          </a:p>
        </p:txBody>
      </p:sp>
      <p:pic>
        <p:nvPicPr>
          <p:cNvPr id="2" name="Picture 1">
            <a:extLst>
              <a:ext uri="{FF2B5EF4-FFF2-40B4-BE49-F238E27FC236}">
                <a16:creationId xmlns:a16="http://schemas.microsoft.com/office/drawing/2014/main" id="{C9C3893A-1BB8-ED47-254E-067EDA3B1925}"/>
              </a:ext>
            </a:extLst>
          </p:cNvPr>
          <p:cNvPicPr>
            <a:picLocks noChangeAspect="1"/>
          </p:cNvPicPr>
          <p:nvPr/>
        </p:nvPicPr>
        <p:blipFill>
          <a:blip r:embed="rId2"/>
          <a:stretch>
            <a:fillRect/>
          </a:stretch>
        </p:blipFill>
        <p:spPr>
          <a:xfrm>
            <a:off x="6144253" y="1190216"/>
            <a:ext cx="5486405" cy="1289787"/>
          </a:xfrm>
          <a:prstGeom prst="rect">
            <a:avLst/>
          </a:prstGeom>
        </p:spPr>
      </p:pic>
      <p:sp>
        <p:nvSpPr>
          <p:cNvPr id="7" name="Text Placeholder 8">
            <a:extLst>
              <a:ext uri="{FF2B5EF4-FFF2-40B4-BE49-F238E27FC236}">
                <a16:creationId xmlns:a16="http://schemas.microsoft.com/office/drawing/2014/main" id="{EFE1C380-EE41-A3F0-2622-C942BB6C6CDC}"/>
              </a:ext>
            </a:extLst>
          </p:cNvPr>
          <p:cNvSpPr txBox="1">
            <a:spLocks/>
          </p:cNvSpPr>
          <p:nvPr/>
        </p:nvSpPr>
        <p:spPr>
          <a:xfrm>
            <a:off x="746761" y="1554479"/>
            <a:ext cx="5181598" cy="41967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Every child able to benefit from an excellent education, regardless of background</a:t>
            </a:r>
          </a:p>
          <a:p>
            <a:r>
              <a:rPr lang="en-GB" sz="2000" dirty="0"/>
              <a:t>Every education professional able to grow and give their best</a:t>
            </a:r>
          </a:p>
          <a:p>
            <a:endParaRPr lang="en-GB" sz="2000" dirty="0"/>
          </a:p>
          <a:p>
            <a:endParaRPr lang="en-GB" sz="2000" dirty="0"/>
          </a:p>
          <a:p>
            <a:endParaRPr lang="en-GB" sz="2000" dirty="0"/>
          </a:p>
          <a:p>
            <a:endParaRPr lang="en-GB" sz="2000" dirty="0"/>
          </a:p>
          <a:p>
            <a:endParaRPr lang="en-GB" sz="2000" dirty="0"/>
          </a:p>
          <a:p>
            <a:endParaRPr lang="en-GB" sz="2000" dirty="0">
              <a:solidFill>
                <a:srgbClr val="0B0C0C"/>
              </a:solidFill>
              <a:latin typeface="+mj-lt"/>
            </a:endParaRPr>
          </a:p>
          <a:p>
            <a:endParaRPr lang="en-GB" sz="2000" dirty="0"/>
          </a:p>
          <a:p>
            <a:endParaRPr lang="en-GB" sz="2133" dirty="0"/>
          </a:p>
          <a:p>
            <a:endParaRPr lang="en-GB" sz="2133" kern="0" dirty="0"/>
          </a:p>
          <a:p>
            <a:endParaRPr lang="en-GB" sz="2133" kern="0" dirty="0"/>
          </a:p>
        </p:txBody>
      </p:sp>
      <p:sp>
        <p:nvSpPr>
          <p:cNvPr id="5" name="Title 4">
            <a:extLst>
              <a:ext uri="{FF2B5EF4-FFF2-40B4-BE49-F238E27FC236}">
                <a16:creationId xmlns:a16="http://schemas.microsoft.com/office/drawing/2014/main" id="{4FF32A6C-4CBD-EC26-909C-FEE77FEC0437}"/>
              </a:ext>
            </a:extLst>
          </p:cNvPr>
          <p:cNvSpPr>
            <a:spLocks noGrp="1"/>
          </p:cNvSpPr>
          <p:nvPr>
            <p:ph type="title"/>
          </p:nvPr>
        </p:nvSpPr>
        <p:spPr>
          <a:xfrm>
            <a:off x="838200" y="365125"/>
            <a:ext cx="5461000" cy="1087755"/>
          </a:xfrm>
        </p:spPr>
        <p:txBody>
          <a:bodyPr/>
          <a:lstStyle/>
          <a:p>
            <a:r>
              <a:rPr lang="en-US" dirty="0"/>
              <a:t>About us</a:t>
            </a:r>
            <a:endParaRPr lang="en-GB" dirty="0"/>
          </a:p>
        </p:txBody>
      </p:sp>
      <p:graphicFrame>
        <p:nvGraphicFramePr>
          <p:cNvPr id="8" name="Diagram 7">
            <a:extLst>
              <a:ext uri="{FF2B5EF4-FFF2-40B4-BE49-F238E27FC236}">
                <a16:creationId xmlns:a16="http://schemas.microsoft.com/office/drawing/2014/main" id="{A1A41F35-EF48-579D-51AF-0F2CE22B93DE}"/>
              </a:ext>
            </a:extLst>
          </p:cNvPr>
          <p:cNvGraphicFramePr/>
          <p:nvPr>
            <p:extLst>
              <p:ext uri="{D42A27DB-BD31-4B8C-83A1-F6EECF244321}">
                <p14:modId xmlns:p14="http://schemas.microsoft.com/office/powerpoint/2010/main" val="1340468320"/>
              </p:ext>
            </p:extLst>
          </p:nvPr>
        </p:nvGraphicFramePr>
        <p:xfrm>
          <a:off x="1682282" y="3184268"/>
          <a:ext cx="2996397" cy="21583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a:extLst>
              <a:ext uri="{FF2B5EF4-FFF2-40B4-BE49-F238E27FC236}">
                <a16:creationId xmlns:a16="http://schemas.microsoft.com/office/drawing/2014/main" id="{2C12BF2D-A981-29B5-6BBF-30BBC763C370}"/>
              </a:ext>
            </a:extLst>
          </p:cNvPr>
          <p:cNvSpPr txBox="1"/>
          <p:nvPr/>
        </p:nvSpPr>
        <p:spPr>
          <a:xfrm>
            <a:off x="6019798" y="5382804"/>
            <a:ext cx="5735316" cy="1249573"/>
          </a:xfrm>
          <a:prstGeom prst="rect">
            <a:avLst/>
          </a:prstGeom>
          <a:noFill/>
        </p:spPr>
        <p:txBody>
          <a:bodyPr wrap="square" rtlCol="0">
            <a:spAutoFit/>
          </a:bodyPr>
          <a:lstStyle/>
          <a:p>
            <a:pPr>
              <a:lnSpc>
                <a:spcPct val="90000"/>
              </a:lnSpc>
              <a:spcBef>
                <a:spcPts val="1000"/>
              </a:spcBef>
            </a:pPr>
            <a:r>
              <a:rPr lang="en-US" sz="2000" i="1" dirty="0">
                <a:solidFill>
                  <a:schemeClr val="tx1">
                    <a:lumMod val="75000"/>
                    <a:lumOff val="25000"/>
                  </a:schemeClr>
                </a:solidFill>
              </a:rPr>
              <a:t>“Highly responsive to the feedback from stakeholders and continually revise the delivery of the NPQ and ECF </a:t>
            </a:r>
            <a:r>
              <a:rPr lang="en-US" sz="2000" i="1" dirty="0" err="1">
                <a:solidFill>
                  <a:schemeClr val="tx1">
                    <a:lumMod val="75000"/>
                    <a:lumOff val="25000"/>
                  </a:schemeClr>
                </a:solidFill>
              </a:rPr>
              <a:t>programmes</a:t>
            </a:r>
            <a:r>
              <a:rPr lang="en-US" sz="2000" i="1" dirty="0">
                <a:solidFill>
                  <a:schemeClr val="tx1">
                    <a:lumMod val="75000"/>
                    <a:lumOff val="25000"/>
                  </a:schemeClr>
                </a:solidFill>
              </a:rPr>
              <a:t>”</a:t>
            </a:r>
          </a:p>
          <a:p>
            <a:pPr algn="r">
              <a:lnSpc>
                <a:spcPct val="90000"/>
              </a:lnSpc>
              <a:spcBef>
                <a:spcPts val="600"/>
              </a:spcBef>
            </a:pPr>
            <a:r>
              <a:rPr lang="en-US" b="1" dirty="0" err="1"/>
              <a:t>Ofsted</a:t>
            </a:r>
            <a:r>
              <a:rPr lang="en-US" b="1" dirty="0"/>
              <a:t> 2021</a:t>
            </a:r>
            <a:endParaRPr lang="en-GB" b="1" dirty="0"/>
          </a:p>
        </p:txBody>
      </p:sp>
    </p:spTree>
    <p:extLst>
      <p:ext uri="{BB962C8B-B14F-4D97-AF65-F5344CB8AC3E}">
        <p14:creationId xmlns:p14="http://schemas.microsoft.com/office/powerpoint/2010/main" val="3230623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D91ED-638A-489A-86AE-B7048B181B48}"/>
              </a:ext>
            </a:extLst>
          </p:cNvPr>
          <p:cNvSpPr>
            <a:spLocks noGrp="1"/>
          </p:cNvSpPr>
          <p:nvPr>
            <p:ph type="title"/>
          </p:nvPr>
        </p:nvSpPr>
        <p:spPr/>
        <p:txBody>
          <a:bodyPr/>
          <a:lstStyle/>
          <a:p>
            <a:r>
              <a:rPr lang="en-GB" dirty="0"/>
              <a:t>ECF Programme Design</a:t>
            </a:r>
          </a:p>
        </p:txBody>
      </p:sp>
      <p:sp>
        <p:nvSpPr>
          <p:cNvPr id="3" name="Content Placeholder 2">
            <a:extLst>
              <a:ext uri="{FF2B5EF4-FFF2-40B4-BE49-F238E27FC236}">
                <a16:creationId xmlns:a16="http://schemas.microsoft.com/office/drawing/2014/main" id="{7F837F92-DA92-47D5-A08D-751B93FCE16C}"/>
              </a:ext>
            </a:extLst>
          </p:cNvPr>
          <p:cNvSpPr>
            <a:spLocks noGrp="1"/>
          </p:cNvSpPr>
          <p:nvPr>
            <p:ph idx="1"/>
          </p:nvPr>
        </p:nvSpPr>
        <p:spPr/>
        <p:txBody>
          <a:bodyPr>
            <a:noAutofit/>
          </a:bodyPr>
          <a:lstStyle/>
          <a:p>
            <a:pPr indent="-76215">
              <a:spcAft>
                <a:spcPts val="1200"/>
              </a:spcAft>
            </a:pPr>
            <a:r>
              <a:rPr lang="en-GB" sz="2000" dirty="0"/>
              <a:t>The design of our Early Career Development Programme aims to improve teacher retention through:</a:t>
            </a:r>
          </a:p>
          <a:p>
            <a:pPr lvl="1"/>
            <a:r>
              <a:rPr lang="en-GB" sz="2000" dirty="0"/>
              <a:t>Thoughtful sequencing and module design which tracks well against a typical school year</a:t>
            </a:r>
          </a:p>
          <a:p>
            <a:pPr lvl="1"/>
            <a:r>
              <a:rPr lang="en-GB" sz="2000" dirty="0"/>
              <a:t>Core content exemplifying expertise in teacher development</a:t>
            </a:r>
          </a:p>
          <a:p>
            <a:pPr lvl="1"/>
            <a:r>
              <a:rPr lang="en-GB" sz="2000" dirty="0"/>
              <a:t>Focus on practitioner inquiry in year 2, that will have wider benefits for school improvement, enabling an increasingly personalised and individual approach </a:t>
            </a:r>
          </a:p>
          <a:p>
            <a:pPr lvl="1"/>
            <a:r>
              <a:rPr lang="en-GB" sz="2000" dirty="0"/>
              <a:t>Clearly presented training outlines that allow for personalisation, contextualised resources, and needs-led inquiry to support and challenge ECTs with different starting points </a:t>
            </a:r>
          </a:p>
          <a:p>
            <a:pPr lvl="1"/>
            <a:r>
              <a:rPr lang="en-GB" sz="2000" dirty="0"/>
              <a:t>Strong focus on building a community of network support through training and school-visit activities</a:t>
            </a:r>
          </a:p>
          <a:p>
            <a:pPr lvl="1"/>
            <a:r>
              <a:rPr lang="en-GB" sz="2000" dirty="0"/>
              <a:t>Designed to build progression from ITT through to NPQ</a:t>
            </a:r>
          </a:p>
          <a:p>
            <a:pPr lvl="1"/>
            <a:r>
              <a:rPr lang="en-GB" sz="2000" dirty="0"/>
              <a:t>Multi-media practice examples enrich online learning &amp; reflect school context</a:t>
            </a:r>
            <a:endParaRPr lang="en-GB" sz="1800" dirty="0">
              <a:latin typeface="+mj-lt"/>
            </a:endParaRPr>
          </a:p>
          <a:p>
            <a:pPr lvl="1"/>
            <a:endParaRPr lang="en-GB" sz="1800" dirty="0">
              <a:latin typeface="+mj-lt"/>
            </a:endParaRPr>
          </a:p>
        </p:txBody>
      </p:sp>
    </p:spTree>
    <p:extLst>
      <p:ext uri="{BB962C8B-B14F-4D97-AF65-F5344CB8AC3E}">
        <p14:creationId xmlns:p14="http://schemas.microsoft.com/office/powerpoint/2010/main" val="3656595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98238-1874-7194-7CB5-9B3BC010FCC9}"/>
              </a:ext>
            </a:extLst>
          </p:cNvPr>
          <p:cNvSpPr>
            <a:spLocks noGrp="1"/>
          </p:cNvSpPr>
          <p:nvPr>
            <p:ph type="title"/>
          </p:nvPr>
        </p:nvSpPr>
        <p:spPr/>
        <p:txBody>
          <a:bodyPr/>
          <a:lstStyle/>
          <a:p>
            <a:r>
              <a:rPr lang="en-US" dirty="0"/>
              <a:t>Modules</a:t>
            </a:r>
            <a:endParaRPr lang="en-GB" dirty="0"/>
          </a:p>
        </p:txBody>
      </p:sp>
      <p:graphicFrame>
        <p:nvGraphicFramePr>
          <p:cNvPr id="4" name="Table 5">
            <a:extLst>
              <a:ext uri="{FF2B5EF4-FFF2-40B4-BE49-F238E27FC236}">
                <a16:creationId xmlns:a16="http://schemas.microsoft.com/office/drawing/2014/main" id="{7A86D972-DE8C-9DBA-DF33-D19791A8AAAF}"/>
              </a:ext>
            </a:extLst>
          </p:cNvPr>
          <p:cNvGraphicFramePr>
            <a:graphicFrameLocks/>
          </p:cNvGraphicFramePr>
          <p:nvPr>
            <p:extLst>
              <p:ext uri="{D42A27DB-BD31-4B8C-83A1-F6EECF244321}">
                <p14:modId xmlns:p14="http://schemas.microsoft.com/office/powerpoint/2010/main" val="3695673564"/>
              </p:ext>
            </p:extLst>
          </p:nvPr>
        </p:nvGraphicFramePr>
        <p:xfrm>
          <a:off x="838200" y="1481456"/>
          <a:ext cx="10757995" cy="2834640"/>
        </p:xfrm>
        <a:graphic>
          <a:graphicData uri="http://schemas.openxmlformats.org/drawingml/2006/table">
            <a:tbl>
              <a:tblPr firstRow="1" bandRow="1">
                <a:tableStyleId>{5C22544A-7EE6-4342-B048-85BDC9FD1C3A}</a:tableStyleId>
              </a:tblPr>
              <a:tblGrid>
                <a:gridCol w="3286760">
                  <a:extLst>
                    <a:ext uri="{9D8B030D-6E8A-4147-A177-3AD203B41FA5}">
                      <a16:colId xmlns:a16="http://schemas.microsoft.com/office/drawing/2014/main" val="1874670738"/>
                    </a:ext>
                  </a:extLst>
                </a:gridCol>
                <a:gridCol w="7471235">
                  <a:extLst>
                    <a:ext uri="{9D8B030D-6E8A-4147-A177-3AD203B41FA5}">
                      <a16:colId xmlns:a16="http://schemas.microsoft.com/office/drawing/2014/main" val="2289444364"/>
                    </a:ext>
                  </a:extLst>
                </a:gridCol>
              </a:tblGrid>
              <a:tr h="324281">
                <a:tc>
                  <a:txBody>
                    <a:bodyPr/>
                    <a:lstStyle/>
                    <a:p>
                      <a:pPr marL="0" algn="l" defTabSz="914400" rtl="0" eaLnBrk="1" latinLnBrk="0" hangingPunct="1"/>
                      <a:r>
                        <a:rPr lang="en-GB" sz="1600" b="1" kern="1200" dirty="0">
                          <a:solidFill>
                            <a:schemeClr val="lt1"/>
                          </a:solidFill>
                          <a:latin typeface="+mn-lt"/>
                          <a:ea typeface="+mn-ea"/>
                          <a:cs typeface="+mn-cs"/>
                        </a:rPr>
                        <a:t>Year 1</a:t>
                      </a:r>
                    </a:p>
                  </a:txBody>
                  <a:tcPr marL="121920" marR="121920" marT="60960" marB="60960"/>
                </a:tc>
                <a:tc>
                  <a:txBody>
                    <a:bodyPr/>
                    <a:lstStyle/>
                    <a:p>
                      <a:pPr marL="0" algn="l" defTabSz="914400" rtl="0" eaLnBrk="1" latinLnBrk="0" hangingPunct="1"/>
                      <a:r>
                        <a:rPr lang="en-GB" sz="1600" b="1" kern="1200" dirty="0">
                          <a:solidFill>
                            <a:schemeClr val="lt1"/>
                          </a:solidFill>
                          <a:latin typeface="+mn-lt"/>
                          <a:ea typeface="+mn-ea"/>
                          <a:cs typeface="+mn-cs"/>
                        </a:rPr>
                        <a:t>Contents</a:t>
                      </a:r>
                    </a:p>
                  </a:txBody>
                  <a:tcPr marL="121920" marR="121920" marT="60960" marB="60960"/>
                </a:tc>
                <a:extLst>
                  <a:ext uri="{0D108BD9-81ED-4DB2-BD59-A6C34878D82A}">
                    <a16:rowId xmlns:a16="http://schemas.microsoft.com/office/drawing/2014/main" val="1633855206"/>
                  </a:ext>
                </a:extLst>
              </a:tr>
              <a:tr h="459397">
                <a:tc>
                  <a:txBody>
                    <a:bodyPr/>
                    <a:lstStyle/>
                    <a:p>
                      <a:pPr marL="0" algn="l" defTabSz="914400" rtl="0" eaLnBrk="1" latinLnBrk="0" hangingPunct="1"/>
                      <a:r>
                        <a:rPr lang="en-GB" sz="1400" b="0" i="0" kern="1200" dirty="0">
                          <a:solidFill>
                            <a:schemeClr val="dk1"/>
                          </a:solidFill>
                          <a:effectLst/>
                          <a:latin typeface="+mn-lt"/>
                          <a:ea typeface="+mn-ea"/>
                          <a:cs typeface="+mn-cs"/>
                        </a:rPr>
                        <a:t>Module 1: Enabling pupil learning</a:t>
                      </a:r>
                      <a:endParaRPr lang="en-GB" sz="1400" b="0" kern="1200" dirty="0">
                        <a:solidFill>
                          <a:schemeClr val="lt1"/>
                        </a:solidFill>
                        <a:latin typeface="+mn-lt"/>
                        <a:ea typeface="+mn-ea"/>
                        <a:cs typeface="+mn-cs"/>
                      </a:endParaRPr>
                    </a:p>
                  </a:txBody>
                  <a:tcPr marL="121920" marR="121920" marT="60960" marB="609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b="0" i="0" kern="1200" dirty="0">
                          <a:solidFill>
                            <a:schemeClr val="dk1"/>
                          </a:solidFill>
                          <a:effectLst/>
                          <a:latin typeface="+mn-lt"/>
                          <a:ea typeface="+mn-ea"/>
                          <a:cs typeface="+mn-cs"/>
                        </a:rPr>
                        <a:t>Setting high expectations for learning and behaviour, and practical strategies for shaping the learning environment to enable pupil learning.</a:t>
                      </a:r>
                    </a:p>
                  </a:txBody>
                  <a:tcPr marL="121920" marR="121920" marT="60960" marB="60960"/>
                </a:tc>
                <a:extLst>
                  <a:ext uri="{0D108BD9-81ED-4DB2-BD59-A6C34878D82A}">
                    <a16:rowId xmlns:a16="http://schemas.microsoft.com/office/drawing/2014/main" val="1969900589"/>
                  </a:ext>
                </a:extLst>
              </a:tr>
              <a:tr h="297257">
                <a:tc>
                  <a:txBody>
                    <a:bodyPr/>
                    <a:lstStyle/>
                    <a:p>
                      <a:r>
                        <a:rPr lang="en-GB" sz="1400" b="0" i="0" kern="1200" dirty="0">
                          <a:solidFill>
                            <a:schemeClr val="dk1"/>
                          </a:solidFill>
                          <a:effectLst/>
                          <a:latin typeface="+mn-lt"/>
                          <a:ea typeface="+mn-ea"/>
                          <a:cs typeface="+mn-cs"/>
                        </a:rPr>
                        <a:t>Module 2: Engaging pupils in learning</a:t>
                      </a:r>
                      <a:endParaRPr lang="en-GB" sz="1400" b="0" dirty="0"/>
                    </a:p>
                  </a:txBody>
                  <a:tcPr marL="121920" marR="121920" marT="60960" marB="609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b="0" i="0" kern="1200" dirty="0">
                          <a:solidFill>
                            <a:schemeClr val="dk1"/>
                          </a:solidFill>
                          <a:effectLst/>
                          <a:latin typeface="+mn-lt"/>
                          <a:ea typeface="+mn-ea"/>
                          <a:cs typeface="+mn-cs"/>
                        </a:rPr>
                        <a:t>Developing a rich conceptual understanding of pupil learning, memory and subject / specialism expertise.</a:t>
                      </a:r>
                    </a:p>
                  </a:txBody>
                  <a:tcPr marL="121920" marR="121920" marT="60960" marB="60960"/>
                </a:tc>
                <a:extLst>
                  <a:ext uri="{0D108BD9-81ED-4DB2-BD59-A6C34878D82A}">
                    <a16:rowId xmlns:a16="http://schemas.microsoft.com/office/drawing/2014/main" val="3253327517"/>
                  </a:ext>
                </a:extLst>
              </a:tr>
              <a:tr h="459397">
                <a:tc>
                  <a:txBody>
                    <a:bodyPr/>
                    <a:lstStyle/>
                    <a:p>
                      <a:r>
                        <a:rPr lang="en-GB" sz="1400" b="0" i="0" kern="1200" dirty="0">
                          <a:solidFill>
                            <a:schemeClr val="dk1"/>
                          </a:solidFill>
                          <a:effectLst/>
                          <a:latin typeface="+mn-lt"/>
                          <a:ea typeface="+mn-ea"/>
                          <a:cs typeface="+mn-cs"/>
                        </a:rPr>
                        <a:t>Module 3: Developing quality pedagogy</a:t>
                      </a:r>
                      <a:endParaRPr lang="en-GB" sz="1400" b="0" dirty="0"/>
                    </a:p>
                  </a:txBody>
                  <a:tcPr marL="121920" marR="121920" marT="60960" marB="609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b="0" i="0" kern="1200" dirty="0">
                          <a:solidFill>
                            <a:schemeClr val="dk1"/>
                          </a:solidFill>
                          <a:effectLst/>
                          <a:latin typeface="+mn-lt"/>
                          <a:ea typeface="+mn-ea"/>
                          <a:cs typeface="+mn-cs"/>
                        </a:rPr>
                        <a:t>Exploring and applying strategies to support high quality planning and adaptive teaching that addresses the needs of all pupils.</a:t>
                      </a:r>
                    </a:p>
                  </a:txBody>
                  <a:tcPr marL="121920" marR="121920" marT="60960" marB="60960"/>
                </a:tc>
                <a:extLst>
                  <a:ext uri="{0D108BD9-81ED-4DB2-BD59-A6C34878D82A}">
                    <a16:rowId xmlns:a16="http://schemas.microsoft.com/office/drawing/2014/main" val="926648506"/>
                  </a:ext>
                </a:extLst>
              </a:tr>
              <a:tr h="486421">
                <a:tc>
                  <a:txBody>
                    <a:bodyPr/>
                    <a:lstStyle/>
                    <a:p>
                      <a:r>
                        <a:rPr lang="en-GB" sz="1400" b="0" i="0" kern="1200" dirty="0">
                          <a:solidFill>
                            <a:schemeClr val="dk1"/>
                          </a:solidFill>
                          <a:effectLst/>
                          <a:latin typeface="+mn-lt"/>
                          <a:ea typeface="+mn-ea"/>
                          <a:cs typeface="+mn-cs"/>
                        </a:rPr>
                        <a:t>Module 4: Making productive use of assessment</a:t>
                      </a:r>
                      <a:endParaRPr lang="en-GB" sz="1400" b="0" dirty="0"/>
                    </a:p>
                  </a:txBody>
                  <a:tcPr marL="121920" marR="121920" marT="60960" marB="609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b="0" i="0" kern="1200" dirty="0">
                          <a:solidFill>
                            <a:schemeClr val="dk1"/>
                          </a:solidFill>
                          <a:effectLst/>
                          <a:latin typeface="+mn-lt"/>
                          <a:ea typeface="+mn-ea"/>
                          <a:cs typeface="+mn-cs"/>
                        </a:rPr>
                        <a:t>Investigating approaches to assessment and feedback that improve learning and make efficient use of time, in and out of the classroom.</a:t>
                      </a:r>
                    </a:p>
                  </a:txBody>
                  <a:tcPr marL="121920" marR="121920" marT="60960" marB="60960"/>
                </a:tc>
                <a:extLst>
                  <a:ext uri="{0D108BD9-81ED-4DB2-BD59-A6C34878D82A}">
                    <a16:rowId xmlns:a16="http://schemas.microsoft.com/office/drawing/2014/main" val="191904015"/>
                  </a:ext>
                </a:extLst>
              </a:tr>
              <a:tr h="486421">
                <a:tc>
                  <a:txBody>
                    <a:bodyPr/>
                    <a:lstStyle/>
                    <a:p>
                      <a:r>
                        <a:rPr lang="en-GB" sz="1400" b="0" i="0" kern="1200" dirty="0">
                          <a:solidFill>
                            <a:schemeClr val="dk1"/>
                          </a:solidFill>
                          <a:effectLst/>
                          <a:latin typeface="+mn-lt"/>
                          <a:ea typeface="+mn-ea"/>
                          <a:cs typeface="+mn-cs"/>
                        </a:rPr>
                        <a:t>Module 5: Fulfilling professional responsibilities (I)</a:t>
                      </a:r>
                      <a:endParaRPr lang="en-GB" sz="1400" b="0" dirty="0"/>
                    </a:p>
                  </a:txBody>
                  <a:tcPr marL="121920" marR="121920" marT="60960" marB="609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b="0" i="0" kern="1200" dirty="0">
                          <a:solidFill>
                            <a:schemeClr val="dk1"/>
                          </a:solidFill>
                          <a:effectLst/>
                          <a:latin typeface="+mn-lt"/>
                          <a:ea typeface="+mn-ea"/>
                          <a:cs typeface="+mn-cs"/>
                        </a:rPr>
                        <a:t>Building skills in working with others within and beyond the school to improve teaching and manage professional development across a career in education.</a:t>
                      </a:r>
                    </a:p>
                  </a:txBody>
                  <a:tcPr marL="121920" marR="121920" marT="60960" marB="60960"/>
                </a:tc>
                <a:extLst>
                  <a:ext uri="{0D108BD9-81ED-4DB2-BD59-A6C34878D82A}">
                    <a16:rowId xmlns:a16="http://schemas.microsoft.com/office/drawing/2014/main" val="2517205509"/>
                  </a:ext>
                </a:extLst>
              </a:tr>
            </a:tbl>
          </a:graphicData>
        </a:graphic>
      </p:graphicFrame>
      <p:graphicFrame>
        <p:nvGraphicFramePr>
          <p:cNvPr id="5" name="Table 4">
            <a:extLst>
              <a:ext uri="{FF2B5EF4-FFF2-40B4-BE49-F238E27FC236}">
                <a16:creationId xmlns:a16="http://schemas.microsoft.com/office/drawing/2014/main" id="{422989DB-2705-FC73-E830-F5233117FD28}"/>
              </a:ext>
            </a:extLst>
          </p:cNvPr>
          <p:cNvGraphicFramePr>
            <a:graphicFrameLocks/>
          </p:cNvGraphicFramePr>
          <p:nvPr>
            <p:extLst>
              <p:ext uri="{D42A27DB-BD31-4B8C-83A1-F6EECF244321}">
                <p14:modId xmlns:p14="http://schemas.microsoft.com/office/powerpoint/2010/main" val="875627243"/>
              </p:ext>
            </p:extLst>
          </p:nvPr>
        </p:nvGraphicFramePr>
        <p:xfrm>
          <a:off x="838200" y="4316096"/>
          <a:ext cx="7455993" cy="1706880"/>
        </p:xfrm>
        <a:graphic>
          <a:graphicData uri="http://schemas.openxmlformats.org/drawingml/2006/table">
            <a:tbl>
              <a:tblPr firstRow="1" bandRow="1">
                <a:tableStyleId>{5C22544A-7EE6-4342-B048-85BDC9FD1C3A}</a:tableStyleId>
              </a:tblPr>
              <a:tblGrid>
                <a:gridCol w="7455993">
                  <a:extLst>
                    <a:ext uri="{9D8B030D-6E8A-4147-A177-3AD203B41FA5}">
                      <a16:colId xmlns:a16="http://schemas.microsoft.com/office/drawing/2014/main" val="1874670738"/>
                    </a:ext>
                  </a:extLst>
                </a:gridCol>
              </a:tblGrid>
              <a:tr h="324281">
                <a:tc>
                  <a:txBody>
                    <a:bodyPr/>
                    <a:lstStyle/>
                    <a:p>
                      <a:pPr marL="0" algn="l" defTabSz="914400" rtl="0" eaLnBrk="1" latinLnBrk="0" hangingPunct="1"/>
                      <a:r>
                        <a:rPr lang="en-GB" sz="1600" b="1" kern="1200" dirty="0">
                          <a:solidFill>
                            <a:schemeClr val="lt1"/>
                          </a:solidFill>
                          <a:latin typeface="+mn-lt"/>
                          <a:ea typeface="+mn-ea"/>
                          <a:cs typeface="+mn-cs"/>
                        </a:rPr>
                        <a:t>Year 2</a:t>
                      </a:r>
                    </a:p>
                  </a:txBody>
                  <a:tcPr marL="121920" marR="121920" marT="60960" marB="60960"/>
                </a:tc>
                <a:extLst>
                  <a:ext uri="{0D108BD9-81ED-4DB2-BD59-A6C34878D82A}">
                    <a16:rowId xmlns:a16="http://schemas.microsoft.com/office/drawing/2014/main" val="1633855206"/>
                  </a:ext>
                </a:extLst>
              </a:tr>
              <a:tr h="297257">
                <a:tc>
                  <a:txBody>
                    <a:bodyPr/>
                    <a:lstStyle/>
                    <a:p>
                      <a:pPr marL="0" algn="l" defTabSz="914400" rtl="0" eaLnBrk="1" latinLnBrk="0" hangingPunct="1"/>
                      <a:r>
                        <a:rPr lang="en-GB" sz="1400" b="0" i="0" kern="1200" dirty="0">
                          <a:solidFill>
                            <a:schemeClr val="dk1"/>
                          </a:solidFill>
                          <a:effectLst/>
                          <a:latin typeface="+mn-lt"/>
                          <a:ea typeface="+mn-ea"/>
                          <a:cs typeface="+mn-cs"/>
                        </a:rPr>
                        <a:t>Module 6: Enquiry into enabling pupil learning</a:t>
                      </a:r>
                    </a:p>
                  </a:txBody>
                  <a:tcPr marL="121920" marR="121920" marT="60960" marB="60960"/>
                </a:tc>
                <a:extLst>
                  <a:ext uri="{0D108BD9-81ED-4DB2-BD59-A6C34878D82A}">
                    <a16:rowId xmlns:a16="http://schemas.microsoft.com/office/drawing/2014/main" val="1969900589"/>
                  </a:ext>
                </a:extLst>
              </a:tr>
              <a:tr h="297257">
                <a:tc>
                  <a:txBody>
                    <a:bodyPr/>
                    <a:lstStyle/>
                    <a:p>
                      <a:pPr marL="0" algn="l" defTabSz="914400" rtl="0" eaLnBrk="1" latinLnBrk="0" hangingPunct="1"/>
                      <a:r>
                        <a:rPr lang="en-GB" sz="1400" b="0" i="0" kern="1200" dirty="0">
                          <a:solidFill>
                            <a:schemeClr val="dk1"/>
                          </a:solidFill>
                          <a:effectLst/>
                          <a:latin typeface="+mn-lt"/>
                          <a:ea typeface="+mn-ea"/>
                          <a:cs typeface="+mn-cs"/>
                        </a:rPr>
                        <a:t>Module 7: Enquiry into engaging pupils in learning</a:t>
                      </a:r>
                    </a:p>
                  </a:txBody>
                  <a:tcPr marL="121920" marR="121920" marT="60960" marB="60960"/>
                </a:tc>
                <a:extLst>
                  <a:ext uri="{0D108BD9-81ED-4DB2-BD59-A6C34878D82A}">
                    <a16:rowId xmlns:a16="http://schemas.microsoft.com/office/drawing/2014/main" val="3253327517"/>
                  </a:ext>
                </a:extLst>
              </a:tr>
              <a:tr h="297257">
                <a:tc>
                  <a:txBody>
                    <a:bodyPr/>
                    <a:lstStyle/>
                    <a:p>
                      <a:pPr marL="0" algn="l" defTabSz="914400" rtl="0" eaLnBrk="1" latinLnBrk="0" hangingPunct="1"/>
                      <a:r>
                        <a:rPr lang="en-GB" sz="1400" b="0" i="0" kern="1200" dirty="0">
                          <a:solidFill>
                            <a:schemeClr val="dk1"/>
                          </a:solidFill>
                          <a:effectLst/>
                          <a:latin typeface="+mn-lt"/>
                          <a:ea typeface="+mn-ea"/>
                          <a:cs typeface="+mn-cs"/>
                        </a:rPr>
                        <a:t>Module 8: Enquiry into developing quality pedagogy and making productive use of assessment</a:t>
                      </a:r>
                    </a:p>
                  </a:txBody>
                  <a:tcPr marL="121920" marR="121920" marT="60960" marB="60960"/>
                </a:tc>
                <a:extLst>
                  <a:ext uri="{0D108BD9-81ED-4DB2-BD59-A6C34878D82A}">
                    <a16:rowId xmlns:a16="http://schemas.microsoft.com/office/drawing/2014/main" val="926648506"/>
                  </a:ext>
                </a:extLst>
              </a:tr>
              <a:tr h="297257">
                <a:tc>
                  <a:txBody>
                    <a:bodyPr/>
                    <a:lstStyle/>
                    <a:p>
                      <a:pPr marL="0" algn="l" defTabSz="914400" rtl="0" eaLnBrk="1" latinLnBrk="0" hangingPunct="1"/>
                      <a:r>
                        <a:rPr lang="en-GB" sz="1400" b="0" i="0" kern="1200" dirty="0">
                          <a:solidFill>
                            <a:schemeClr val="dk1"/>
                          </a:solidFill>
                          <a:effectLst/>
                          <a:latin typeface="+mn-lt"/>
                          <a:ea typeface="+mn-ea"/>
                          <a:cs typeface="+mn-cs"/>
                        </a:rPr>
                        <a:t>Module 9: Fulfilling professional responsibilities (II)</a:t>
                      </a:r>
                    </a:p>
                  </a:txBody>
                  <a:tcPr marL="121920" marR="121920" marT="60960" marB="60960"/>
                </a:tc>
                <a:extLst>
                  <a:ext uri="{0D108BD9-81ED-4DB2-BD59-A6C34878D82A}">
                    <a16:rowId xmlns:a16="http://schemas.microsoft.com/office/drawing/2014/main" val="191904015"/>
                  </a:ext>
                </a:extLst>
              </a:tr>
            </a:tbl>
          </a:graphicData>
        </a:graphic>
      </p:graphicFrame>
    </p:spTree>
    <p:extLst>
      <p:ext uri="{BB962C8B-B14F-4D97-AF65-F5344CB8AC3E}">
        <p14:creationId xmlns:p14="http://schemas.microsoft.com/office/powerpoint/2010/main" val="978920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screenshot of a computer&#10;&#10;Description automatically generated with medium confidence">
            <a:extLst>
              <a:ext uri="{FF2B5EF4-FFF2-40B4-BE49-F238E27FC236}">
                <a16:creationId xmlns:a16="http://schemas.microsoft.com/office/drawing/2014/main" id="{34881E5A-6A22-C251-AFE1-EA1E3E9B7C25}"/>
              </a:ext>
            </a:extLst>
          </p:cNvPr>
          <p:cNvPicPr>
            <a:picLocks noGrp="1" noChangeAspect="1"/>
          </p:cNvPicPr>
          <p:nvPr>
            <p:ph idx="4294967295"/>
          </p:nvPr>
        </p:nvPicPr>
        <p:blipFill>
          <a:blip r:embed="rId2"/>
          <a:stretch>
            <a:fillRect/>
          </a:stretch>
        </p:blipFill>
        <p:spPr>
          <a:xfrm>
            <a:off x="1808480" y="235744"/>
            <a:ext cx="8425370" cy="6386511"/>
          </a:xfrm>
        </p:spPr>
      </p:pic>
    </p:spTree>
    <p:extLst>
      <p:ext uri="{BB962C8B-B14F-4D97-AF65-F5344CB8AC3E}">
        <p14:creationId xmlns:p14="http://schemas.microsoft.com/office/powerpoint/2010/main" val="1562965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64AC1-C362-0E42-9D58-38366BC6B715}"/>
              </a:ext>
            </a:extLst>
          </p:cNvPr>
          <p:cNvSpPr>
            <a:spLocks noGrp="1"/>
          </p:cNvSpPr>
          <p:nvPr>
            <p:ph type="title"/>
          </p:nvPr>
        </p:nvSpPr>
        <p:spPr/>
        <p:txBody>
          <a:bodyPr>
            <a:normAutofit/>
          </a:bodyPr>
          <a:lstStyle/>
          <a:p>
            <a:r>
              <a:rPr lang="en-US" sz="3733" b="1" spc="-13">
                <a:latin typeface="Calibri" panose="020F0502020204030204" pitchFamily="34" charset="0"/>
                <a:cs typeface="Calibri" panose="020F0502020204030204" pitchFamily="34" charset="0"/>
              </a:rPr>
              <a:t>The importance of Mentors</a:t>
            </a:r>
            <a:endParaRPr lang="en-GB" sz="3733" b="1" spc="-13">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FEB1812C-E475-418A-9193-782A8C2DB0DC}"/>
              </a:ext>
            </a:extLst>
          </p:cNvPr>
          <p:cNvSpPr txBox="1"/>
          <p:nvPr/>
        </p:nvSpPr>
        <p:spPr>
          <a:xfrm>
            <a:off x="838200" y="1264473"/>
            <a:ext cx="10415954" cy="5262979"/>
          </a:xfrm>
          <a:prstGeom prst="rect">
            <a:avLst/>
          </a:prstGeom>
          <a:noFill/>
        </p:spPr>
        <p:txBody>
          <a:bodyPr wrap="square" rtlCol="0">
            <a:spAutoFit/>
          </a:bodyPr>
          <a:lstStyle/>
          <a:p>
            <a:pPr>
              <a:buClr>
                <a:schemeClr val="accent1"/>
              </a:buClr>
            </a:pPr>
            <a:r>
              <a:rPr lang="en-GB" sz="2800" dirty="0"/>
              <a:t>Mentors play an integral role in the success of the ECF programme:</a:t>
            </a:r>
          </a:p>
          <a:p>
            <a:pPr marL="457200" indent="-457200">
              <a:buClr>
                <a:schemeClr val="accent1"/>
              </a:buClr>
              <a:buFont typeface="Arial" panose="020B0604020202020204" pitchFamily="34" charset="0"/>
              <a:buChar char="•"/>
            </a:pPr>
            <a:r>
              <a:rPr lang="en-GB" sz="2800" dirty="0"/>
              <a:t>Choosing the right mentor is essential because it is a significant commitment, BPN are happy to provide guidance on choosing the right person</a:t>
            </a:r>
          </a:p>
          <a:p>
            <a:pPr marL="457200" indent="-457200">
              <a:buClr>
                <a:schemeClr val="accent1"/>
              </a:buClr>
              <a:buFont typeface="Arial" panose="020B0604020202020204" pitchFamily="34" charset="0"/>
              <a:buChar char="•"/>
            </a:pPr>
            <a:r>
              <a:rPr lang="en-GB" sz="2800" dirty="0"/>
              <a:t>Ensuring the mentor has dedicated, protected time for their own training and ECT meetings, using DfE funding wisely to support this</a:t>
            </a:r>
          </a:p>
          <a:p>
            <a:pPr marL="457200" indent="-457200">
              <a:buClr>
                <a:schemeClr val="accent1"/>
              </a:buClr>
              <a:buFont typeface="Arial" panose="020B0604020202020204" pitchFamily="34" charset="0"/>
              <a:buChar char="•"/>
            </a:pPr>
            <a:r>
              <a:rPr lang="en-GB" sz="2800" dirty="0"/>
              <a:t>Wherever possible, having an ECF mentor and a separate induction tutor</a:t>
            </a:r>
          </a:p>
          <a:p>
            <a:pPr marL="457200" indent="-457200">
              <a:buClr>
                <a:schemeClr val="accent1"/>
              </a:buClr>
              <a:buFont typeface="Arial" panose="020B0604020202020204" pitchFamily="34" charset="0"/>
              <a:buChar char="•"/>
            </a:pPr>
            <a:r>
              <a:rPr lang="en-GB" sz="2800" dirty="0"/>
              <a:t>Allowing the mentor to complete the full ECF programme, where possible, with their ECT to avoid disruption to the ECT and mentor’s access to their professional development</a:t>
            </a:r>
          </a:p>
          <a:p>
            <a:pPr marL="457200" indent="-457200">
              <a:buClr>
                <a:schemeClr val="accent1"/>
              </a:buClr>
              <a:buFont typeface="Arial" panose="020B0604020202020204" pitchFamily="34" charset="0"/>
              <a:buChar char="•"/>
            </a:pPr>
            <a:endParaRPr lang="en-GB" sz="2800" dirty="0"/>
          </a:p>
        </p:txBody>
      </p:sp>
    </p:spTree>
    <p:extLst>
      <p:ext uri="{BB962C8B-B14F-4D97-AF65-F5344CB8AC3E}">
        <p14:creationId xmlns:p14="http://schemas.microsoft.com/office/powerpoint/2010/main" val="3935142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418684E9-8A86-61FB-83F4-414A5D216400}"/>
              </a:ext>
            </a:extLst>
          </p:cNvPr>
          <p:cNvPicPr>
            <a:picLocks noChangeAspect="1"/>
          </p:cNvPicPr>
          <p:nvPr/>
        </p:nvPicPr>
        <p:blipFill>
          <a:blip r:embed="rId2"/>
          <a:stretch>
            <a:fillRect/>
          </a:stretch>
        </p:blipFill>
        <p:spPr>
          <a:xfrm>
            <a:off x="932273" y="634363"/>
            <a:ext cx="10327453" cy="5589273"/>
          </a:xfrm>
          <a:prstGeom prst="rect">
            <a:avLst/>
          </a:prstGeom>
        </p:spPr>
      </p:pic>
    </p:spTree>
    <p:extLst>
      <p:ext uri="{BB962C8B-B14F-4D97-AF65-F5344CB8AC3E}">
        <p14:creationId xmlns:p14="http://schemas.microsoft.com/office/powerpoint/2010/main" val="2506356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28EDED8-697E-9940-F38A-3C62494B0C30}"/>
              </a:ext>
            </a:extLst>
          </p:cNvPr>
          <p:cNvSpPr>
            <a:spLocks noGrp="1"/>
          </p:cNvSpPr>
          <p:nvPr>
            <p:ph type="title"/>
          </p:nvPr>
        </p:nvSpPr>
        <p:spPr/>
        <p:txBody>
          <a:bodyPr/>
          <a:lstStyle/>
          <a:p>
            <a:r>
              <a:rPr lang="en-US" dirty="0"/>
              <a:t>The Canvas VLE</a:t>
            </a:r>
            <a:endParaRPr lang="en-GB" dirty="0"/>
          </a:p>
        </p:txBody>
      </p:sp>
      <p:sp>
        <p:nvSpPr>
          <p:cNvPr id="6" name="Content Placeholder 5">
            <a:extLst>
              <a:ext uri="{FF2B5EF4-FFF2-40B4-BE49-F238E27FC236}">
                <a16:creationId xmlns:a16="http://schemas.microsoft.com/office/drawing/2014/main" id="{4BC93DFA-F8DB-E032-1E61-9F172894FAFA}"/>
              </a:ext>
            </a:extLst>
          </p:cNvPr>
          <p:cNvSpPr>
            <a:spLocks noGrp="1"/>
          </p:cNvSpPr>
          <p:nvPr>
            <p:ph idx="1"/>
          </p:nvPr>
        </p:nvSpPr>
        <p:spPr>
          <a:xfrm>
            <a:off x="575443" y="1825625"/>
            <a:ext cx="5520557" cy="4093261"/>
          </a:xfrm>
        </p:spPr>
        <p:txBody>
          <a:bodyPr>
            <a:normAutofit lnSpcReduction="10000"/>
          </a:bodyPr>
          <a:lstStyle/>
          <a:p>
            <a:pPr lvl="1"/>
            <a:r>
              <a:rPr lang="en-US" dirty="0">
                <a:latin typeface="+mj-lt"/>
              </a:rPr>
              <a:t>Purpose built VLE</a:t>
            </a:r>
          </a:p>
          <a:p>
            <a:pPr lvl="1"/>
            <a:r>
              <a:rPr lang="en-US" dirty="0">
                <a:latin typeface="+mj-lt"/>
              </a:rPr>
              <a:t>Video guidance &amp; drop-in support sessions</a:t>
            </a:r>
          </a:p>
          <a:p>
            <a:pPr lvl="1"/>
            <a:r>
              <a:rPr lang="en-US" dirty="0">
                <a:latin typeface="+mj-lt"/>
              </a:rPr>
              <a:t>Access for ECTS, ECMS &amp; ITs</a:t>
            </a:r>
          </a:p>
          <a:p>
            <a:pPr lvl="1"/>
            <a:r>
              <a:rPr lang="en-US" dirty="0">
                <a:latin typeface="+mj-lt"/>
              </a:rPr>
              <a:t>Multi-media practice examples</a:t>
            </a:r>
          </a:p>
          <a:p>
            <a:pPr lvl="1"/>
            <a:r>
              <a:rPr lang="en-US" dirty="0">
                <a:latin typeface="+mj-lt"/>
              </a:rPr>
              <a:t>Case studies &amp; exemplars </a:t>
            </a:r>
            <a:r>
              <a:rPr lang="en-US" dirty="0" err="1">
                <a:latin typeface="+mj-lt"/>
              </a:rPr>
              <a:t>contextualised</a:t>
            </a:r>
            <a:r>
              <a:rPr lang="en-US" dirty="0">
                <a:latin typeface="+mj-lt"/>
              </a:rPr>
              <a:t> for needs of all participants and schools</a:t>
            </a:r>
          </a:p>
          <a:p>
            <a:pPr lvl="1"/>
            <a:r>
              <a:rPr lang="en-US" dirty="0">
                <a:latin typeface="+mj-lt"/>
              </a:rPr>
              <a:t>Access to </a:t>
            </a:r>
            <a:r>
              <a:rPr lang="en-US" dirty="0" err="1">
                <a:latin typeface="+mj-lt"/>
              </a:rPr>
              <a:t>programme</a:t>
            </a:r>
            <a:r>
              <a:rPr lang="en-US" dirty="0">
                <a:latin typeface="+mj-lt"/>
              </a:rPr>
              <a:t> &amp; event resources</a:t>
            </a:r>
          </a:p>
          <a:p>
            <a:pPr lvl="1"/>
            <a:endParaRPr lang="en-US" dirty="0"/>
          </a:p>
          <a:p>
            <a:endParaRPr lang="en-GB" dirty="0"/>
          </a:p>
        </p:txBody>
      </p:sp>
      <p:pic>
        <p:nvPicPr>
          <p:cNvPr id="8" name="Picture 7">
            <a:hlinkClick r:id="rId2"/>
            <a:extLst>
              <a:ext uri="{FF2B5EF4-FFF2-40B4-BE49-F238E27FC236}">
                <a16:creationId xmlns:a16="http://schemas.microsoft.com/office/drawing/2014/main" id="{0366E06A-C2F6-7BFA-91D3-76E9ED3BF096}"/>
              </a:ext>
            </a:extLst>
          </p:cNvPr>
          <p:cNvPicPr>
            <a:picLocks noChangeAspect="1"/>
          </p:cNvPicPr>
          <p:nvPr/>
        </p:nvPicPr>
        <p:blipFill>
          <a:blip r:embed="rId3"/>
          <a:stretch>
            <a:fillRect/>
          </a:stretch>
        </p:blipFill>
        <p:spPr>
          <a:xfrm>
            <a:off x="6358758" y="168165"/>
            <a:ext cx="5567345" cy="3255393"/>
          </a:xfrm>
          <a:prstGeom prst="rect">
            <a:avLst/>
          </a:prstGeom>
        </p:spPr>
      </p:pic>
      <p:pic>
        <p:nvPicPr>
          <p:cNvPr id="10" name="Picture 9">
            <a:extLst>
              <a:ext uri="{FF2B5EF4-FFF2-40B4-BE49-F238E27FC236}">
                <a16:creationId xmlns:a16="http://schemas.microsoft.com/office/drawing/2014/main" id="{B1A910D6-B5E4-4E5C-DDD6-1100016EFE95}"/>
              </a:ext>
            </a:extLst>
          </p:cNvPr>
          <p:cNvPicPr>
            <a:picLocks noChangeAspect="1"/>
          </p:cNvPicPr>
          <p:nvPr/>
        </p:nvPicPr>
        <p:blipFill>
          <a:blip r:embed="rId4"/>
          <a:stretch>
            <a:fillRect/>
          </a:stretch>
        </p:blipFill>
        <p:spPr>
          <a:xfrm>
            <a:off x="6358758" y="3423558"/>
            <a:ext cx="5567345" cy="3290735"/>
          </a:xfrm>
          <a:prstGeom prst="rect">
            <a:avLst/>
          </a:prstGeom>
        </p:spPr>
      </p:pic>
    </p:spTree>
    <p:extLst>
      <p:ext uri="{BB962C8B-B14F-4D97-AF65-F5344CB8AC3E}">
        <p14:creationId xmlns:p14="http://schemas.microsoft.com/office/powerpoint/2010/main" val="2940764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BCD60-5027-24D3-9AE1-E299F50B87A5}"/>
              </a:ext>
            </a:extLst>
          </p:cNvPr>
          <p:cNvSpPr>
            <a:spLocks noGrp="1"/>
          </p:cNvSpPr>
          <p:nvPr>
            <p:ph type="title"/>
          </p:nvPr>
        </p:nvSpPr>
        <p:spPr>
          <a:xfrm>
            <a:off x="838200" y="365125"/>
            <a:ext cx="10515600" cy="1325563"/>
          </a:xfrm>
        </p:spPr>
        <p:txBody>
          <a:bodyPr anchor="ctr">
            <a:normAutofit/>
          </a:bodyPr>
          <a:lstStyle/>
          <a:p>
            <a:r>
              <a:rPr lang="en-US" dirty="0"/>
              <a:t>Supporting learners</a:t>
            </a:r>
            <a:endParaRPr lang="en-GB" dirty="0"/>
          </a:p>
        </p:txBody>
      </p:sp>
      <p:sp>
        <p:nvSpPr>
          <p:cNvPr id="3" name="Content Placeholder 2">
            <a:extLst>
              <a:ext uri="{FF2B5EF4-FFF2-40B4-BE49-F238E27FC236}">
                <a16:creationId xmlns:a16="http://schemas.microsoft.com/office/drawing/2014/main" id="{39225E95-4EA7-35B5-777C-17AEDB72E2F1}"/>
              </a:ext>
            </a:extLst>
          </p:cNvPr>
          <p:cNvSpPr>
            <a:spLocks noGrp="1"/>
          </p:cNvSpPr>
          <p:nvPr>
            <p:ph sz="half" idx="1"/>
          </p:nvPr>
        </p:nvSpPr>
        <p:spPr>
          <a:xfrm>
            <a:off x="472439" y="1639571"/>
            <a:ext cx="5896829" cy="4351338"/>
          </a:xfrm>
        </p:spPr>
        <p:txBody>
          <a:bodyPr>
            <a:normAutofit/>
          </a:bodyPr>
          <a:lstStyle/>
          <a:p>
            <a:pPr lvl="1"/>
            <a:r>
              <a:rPr lang="en-US" sz="2400" dirty="0">
                <a:latin typeface="+mj-lt"/>
              </a:rPr>
              <a:t>Participant, Induction Tutor and Headteacher support from a dedicated ECF support team</a:t>
            </a:r>
          </a:p>
          <a:p>
            <a:pPr lvl="1"/>
            <a:r>
              <a:rPr lang="en-US" sz="2400" dirty="0" err="1">
                <a:latin typeface="+mj-lt"/>
              </a:rPr>
              <a:t>Centralised</a:t>
            </a:r>
            <a:r>
              <a:rPr lang="en-US" sz="2400" dirty="0">
                <a:latin typeface="+mj-lt"/>
              </a:rPr>
              <a:t> </a:t>
            </a:r>
            <a:r>
              <a:rPr lang="en-US" sz="2400" dirty="0" err="1">
                <a:latin typeface="+mj-lt"/>
              </a:rPr>
              <a:t>programme</a:t>
            </a:r>
            <a:r>
              <a:rPr lang="en-US" sz="2400" dirty="0">
                <a:latin typeface="+mj-lt"/>
              </a:rPr>
              <a:t> and event communications</a:t>
            </a:r>
          </a:p>
          <a:p>
            <a:pPr lvl="1"/>
            <a:r>
              <a:rPr lang="en-US" sz="2400" dirty="0">
                <a:latin typeface="+mj-lt"/>
              </a:rPr>
              <a:t>Participant dashboard featuring </a:t>
            </a:r>
            <a:r>
              <a:rPr lang="en-US" sz="2400" dirty="0" err="1">
                <a:latin typeface="+mj-lt"/>
              </a:rPr>
              <a:t>programme</a:t>
            </a:r>
            <a:r>
              <a:rPr lang="en-US" sz="2400" dirty="0">
                <a:latin typeface="+mj-lt"/>
              </a:rPr>
              <a:t> schedule, event info, online event links, engagement tracking and VLE access</a:t>
            </a:r>
          </a:p>
          <a:p>
            <a:pPr lvl="1"/>
            <a:r>
              <a:rPr lang="en-US" sz="2400" dirty="0">
                <a:latin typeface="+mj-lt"/>
              </a:rPr>
              <a:t>Access to ‘catch-up’ events to ensure engagement</a:t>
            </a:r>
          </a:p>
        </p:txBody>
      </p:sp>
      <p:pic>
        <p:nvPicPr>
          <p:cNvPr id="6" name="Picture 5">
            <a:hlinkClick r:id="rId2"/>
            <a:extLst>
              <a:ext uri="{FF2B5EF4-FFF2-40B4-BE49-F238E27FC236}">
                <a16:creationId xmlns:a16="http://schemas.microsoft.com/office/drawing/2014/main" id="{B530924E-4BF6-A9DB-E7B5-EB2C81A09F9D}"/>
              </a:ext>
            </a:extLst>
          </p:cNvPr>
          <p:cNvPicPr>
            <a:picLocks noChangeAspect="1"/>
          </p:cNvPicPr>
          <p:nvPr/>
        </p:nvPicPr>
        <p:blipFill rotWithShape="1">
          <a:blip r:embed="rId3"/>
          <a:srcRect r="25440"/>
          <a:stretch/>
        </p:blipFill>
        <p:spPr>
          <a:xfrm>
            <a:off x="6472797" y="1639571"/>
            <a:ext cx="5246764" cy="3533905"/>
          </a:xfrm>
          <a:prstGeom prst="rect">
            <a:avLst/>
          </a:prstGeom>
        </p:spPr>
      </p:pic>
    </p:spTree>
    <p:extLst>
      <p:ext uri="{BB962C8B-B14F-4D97-AF65-F5344CB8AC3E}">
        <p14:creationId xmlns:p14="http://schemas.microsoft.com/office/powerpoint/2010/main" val="633940373"/>
      </p:ext>
    </p:extLst>
  </p:cSld>
  <p:clrMapOvr>
    <a:masterClrMapping/>
  </p:clrMapOvr>
</p:sld>
</file>

<file path=ppt/theme/theme1.xml><?xml version="1.0" encoding="utf-8"?>
<a:theme xmlns:a="http://schemas.openxmlformats.org/drawingml/2006/main" name="Office Theme">
  <a:themeElements>
    <a:clrScheme name="BPN-OLP">
      <a:dk1>
        <a:srgbClr val="000000"/>
      </a:dk1>
      <a:lt1>
        <a:srgbClr val="FFFFFF"/>
      </a:lt1>
      <a:dk2>
        <a:srgbClr val="002855"/>
      </a:dk2>
      <a:lt2>
        <a:srgbClr val="D9D9D6"/>
      </a:lt2>
      <a:accent1>
        <a:srgbClr val="CE0F69"/>
      </a:accent1>
      <a:accent2>
        <a:srgbClr val="002855"/>
      </a:accent2>
      <a:accent3>
        <a:srgbClr val="0085CA"/>
      </a:accent3>
      <a:accent4>
        <a:srgbClr val="862550"/>
      </a:accent4>
      <a:accent5>
        <a:srgbClr val="97999B"/>
      </a:accent5>
      <a:accent6>
        <a:srgbClr val="3EB1C8"/>
      </a:accent6>
      <a:hlink>
        <a:srgbClr val="CE0F69"/>
      </a:hlink>
      <a:folHlink>
        <a:srgbClr val="AE247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2021.potx" id="{B0D4E6B0-A4C7-4C4A-B0A2-71E096988CA7}" vid="{2826DCC8-0CE6-4600-A714-562B0B9E7C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9DF5FEC382A2F4E84AACF2E25ADAFA2" ma:contentTypeVersion="2" ma:contentTypeDescription="Create a new document." ma:contentTypeScope="" ma:versionID="bef7f4bca7bac54b95c397e7e8b3a554">
  <xsd:schema xmlns:xsd="http://www.w3.org/2001/XMLSchema" xmlns:xs="http://www.w3.org/2001/XMLSchema" xmlns:p="http://schemas.microsoft.com/office/2006/metadata/properties" xmlns:ns2="4333e0f0-56dc-4a92-ae1f-e542ac891e5c" targetNamespace="http://schemas.microsoft.com/office/2006/metadata/properties" ma:root="true" ma:fieldsID="e681dd6556e1d439ab1881338ff42279" ns2:_="">
    <xsd:import namespace="4333e0f0-56dc-4a92-ae1f-e542ac891e5c"/>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33e0f0-56dc-4a92-ae1f-e542ac891e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D1B4B28-5285-45DD-9734-C9D76A1E24E8}">
  <ds:schemaRefs>
    <ds:schemaRef ds:uri="http://schemas.microsoft.com/sharepoint/v3/contenttype/forms"/>
  </ds:schemaRefs>
</ds:datastoreItem>
</file>

<file path=customXml/itemProps2.xml><?xml version="1.0" encoding="utf-8"?>
<ds:datastoreItem xmlns:ds="http://schemas.openxmlformats.org/officeDocument/2006/customXml" ds:itemID="{67E83C82-E556-421E-8D54-D9B2CBF970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33e0f0-56dc-4a92-ae1f-e542ac891e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9BEA6BB-4D4B-44BB-AACC-53A11CA7A300}">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BPN Powerpoint template 2021</Template>
  <TotalTime>746</TotalTime>
  <Words>1009</Words>
  <Application>Microsoft Macintosh PowerPoint</Application>
  <PresentationFormat>Widescreen</PresentationFormat>
  <Paragraphs>90</Paragraphs>
  <Slides>12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Early Career Framework </vt:lpstr>
      <vt:lpstr>About us</vt:lpstr>
      <vt:lpstr>ECF Programme Design</vt:lpstr>
      <vt:lpstr>Modules</vt:lpstr>
      <vt:lpstr>PowerPoint Presentation</vt:lpstr>
      <vt:lpstr>The importance of Mentors</vt:lpstr>
      <vt:lpstr>PowerPoint Presentation</vt:lpstr>
      <vt:lpstr>The Canvas VLE</vt:lpstr>
      <vt:lpstr>Supporting learners</vt:lpstr>
      <vt:lpstr>School dashboard</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Early Career Framework</dc:title>
  <dc:creator>Chris Ludlow</dc:creator>
  <cp:lastModifiedBy>Emma Breckenridge</cp:lastModifiedBy>
  <cp:revision>6</cp:revision>
  <dcterms:created xsi:type="dcterms:W3CDTF">2022-11-17T12:45:18Z</dcterms:created>
  <dcterms:modified xsi:type="dcterms:W3CDTF">2022-11-24T14:13:14Z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0x010100C9DF5FEC382A2F4E84AACF2E25ADAFA2</vt:lpwstr>
  </property>
</Properties>
</file>